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6" d="100"/>
          <a:sy n="116" d="100"/>
        </p:scale>
        <p:origin x="-144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11/14/2019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25</a:t>
            </a:fld>
            <a:endParaRPr lang="tr-TR" dirty="0"/>
          </a:p>
        </p:txBody>
      </p:sp>
    </p:spTree>
    <p:extLst>
      <p:ext uri="{BB962C8B-B14F-4D97-AF65-F5344CB8AC3E}">
        <p14:creationId xmlns:p14="http://schemas.microsoft.com/office/powerpoint/2010/main" val="414505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26</a:t>
            </a:fld>
            <a:endParaRPr lang="tr-TR" dirty="0"/>
          </a:p>
        </p:txBody>
      </p:sp>
    </p:spTree>
    <p:extLst>
      <p:ext uri="{BB962C8B-B14F-4D97-AF65-F5344CB8AC3E}">
        <p14:creationId xmlns:p14="http://schemas.microsoft.com/office/powerpoint/2010/main" val="182908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27</a:t>
            </a:fld>
            <a:endParaRPr lang="tr-TR" dirty="0"/>
          </a:p>
        </p:txBody>
      </p:sp>
    </p:spTree>
    <p:extLst>
      <p:ext uri="{BB962C8B-B14F-4D97-AF65-F5344CB8AC3E}">
        <p14:creationId xmlns:p14="http://schemas.microsoft.com/office/powerpoint/2010/main" val="292967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28</a:t>
            </a:fld>
            <a:endParaRPr lang="tr-TR" dirty="0"/>
          </a:p>
        </p:txBody>
      </p:sp>
    </p:spTree>
    <p:extLst>
      <p:ext uri="{BB962C8B-B14F-4D97-AF65-F5344CB8AC3E}">
        <p14:creationId xmlns:p14="http://schemas.microsoft.com/office/powerpoint/2010/main" val="425520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676400" y="1981200"/>
            <a:ext cx="7010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8686800" cy="1143000"/>
          </a:xfrm>
          <a:prstGeom prst="rect">
            <a:avLst/>
          </a:prstGeom>
          <a:solidFill>
            <a:schemeClr val="bg1">
              <a:alpha val="42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Comic Sans MS" pitchFamily="66" charset="0"/>
              </a:defRPr>
            </a:lvl1pPr>
          </a:lstStyle>
          <a:p>
            <a:fld id="{256B7A0F-5B99-4F35-9BDD-321CD3C098FF}" type="datetimeFigureOut">
              <a:rPr lang="en-US" smtClean="0"/>
              <a:pPr/>
              <a:t>11/14/2019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Comic Sans MS" pitchFamily="66"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Comic Sans MS" pitchFamily="66" charset="0"/>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ctr" defTabSz="914400" rtl="0" eaLnBrk="1" latinLnBrk="0" hangingPunct="1">
        <a:spcBef>
          <a:spcPct val="0"/>
        </a:spcBef>
        <a:buNone/>
        <a:defRPr sz="4400" b="1" kern="1200">
          <a:solidFill>
            <a:srgbClr val="FF0000"/>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657600" y="762000"/>
            <a:ext cx="5334000" cy="5638800"/>
          </a:xfrm>
          <a:effectLst>
            <a:outerShdw dist="17961" dir="2700000" sx="1000" sy="1000" algn="ctr" rotWithShape="0">
              <a:schemeClr val="bg2"/>
            </a:outerShdw>
          </a:effectLst>
        </p:spPr>
        <p:txBody>
          <a:bodyPr>
            <a:noAutofit/>
          </a:bodyPr>
          <a:lstStyle/>
          <a:p>
            <a:pPr algn="r">
              <a:defRPr/>
            </a:pPr>
            <a:r>
              <a:rPr lang="tr-TR" sz="5000" dirty="0" smtClean="0"/>
              <a:t>BAĞIMLILIK GELİŞTİRME SÜRECİNE EBEVEYN BAĞLANMA BİÇİMLERİNİN ETKİSİ</a:t>
            </a:r>
            <a:endParaRPr lang="en-US" sz="5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Stilleri</a:t>
            </a:r>
            <a:endParaRPr lang="tr-TR" dirty="0"/>
          </a:p>
        </p:txBody>
      </p:sp>
      <p:graphicFrame>
        <p:nvGraphicFramePr>
          <p:cNvPr id="4" name="3 Tablo"/>
          <p:cNvGraphicFramePr>
            <a:graphicFrameLocks noGrp="1"/>
          </p:cNvGraphicFramePr>
          <p:nvPr/>
        </p:nvGraphicFramePr>
        <p:xfrm>
          <a:off x="1600200" y="2133600"/>
          <a:ext cx="7239000" cy="4352851"/>
        </p:xfrm>
        <a:graphic>
          <a:graphicData uri="http://schemas.openxmlformats.org/drawingml/2006/table">
            <a:tbl>
              <a:tblPr firstRow="1" bandRow="1">
                <a:tableStyleId>{5C22544A-7EE6-4342-B048-85BDC9FD1C3A}</a:tableStyleId>
              </a:tblPr>
              <a:tblGrid>
                <a:gridCol w="2413000"/>
                <a:gridCol w="2413000"/>
                <a:gridCol w="2413000"/>
              </a:tblGrid>
              <a:tr h="824941">
                <a:tc>
                  <a:txBody>
                    <a:bodyPr/>
                    <a:lstStyle/>
                    <a:p>
                      <a:endParaRPr lang="tr-TR" sz="2200" dirty="0">
                        <a:latin typeface="Comic Sans MS" pitchFamily="66" charset="0"/>
                      </a:endParaRPr>
                    </a:p>
                  </a:txBody>
                  <a:tcPr/>
                </a:tc>
                <a:tc>
                  <a:txBody>
                    <a:bodyPr/>
                    <a:lstStyle/>
                    <a:p>
                      <a:r>
                        <a:rPr lang="tr-TR" sz="2200" dirty="0" smtClean="0">
                          <a:solidFill>
                            <a:srgbClr val="FF0000"/>
                          </a:solidFill>
                          <a:latin typeface="Comic Sans MS" pitchFamily="66" charset="0"/>
                        </a:rPr>
                        <a:t>Benlik</a:t>
                      </a:r>
                      <a:r>
                        <a:rPr lang="tr-TR" sz="2200" baseline="0" dirty="0" smtClean="0">
                          <a:solidFill>
                            <a:srgbClr val="FF0000"/>
                          </a:solidFill>
                          <a:latin typeface="Comic Sans MS" pitchFamily="66" charset="0"/>
                        </a:rPr>
                        <a:t> Modeli</a:t>
                      </a:r>
                    </a:p>
                    <a:p>
                      <a:r>
                        <a:rPr lang="tr-TR" sz="2200" baseline="0" dirty="0" smtClean="0">
                          <a:solidFill>
                            <a:srgbClr val="FF0000"/>
                          </a:solidFill>
                          <a:latin typeface="Comic Sans MS" pitchFamily="66" charset="0"/>
                        </a:rPr>
                        <a:t>Kendini Algılama</a:t>
                      </a:r>
                      <a:endParaRPr lang="tr-TR" sz="2200" dirty="0">
                        <a:solidFill>
                          <a:srgbClr val="FF0000"/>
                        </a:solidFill>
                        <a:latin typeface="Comic Sans MS" pitchFamily="66" charset="0"/>
                      </a:endParaRPr>
                    </a:p>
                  </a:txBody>
                  <a:tcPr/>
                </a:tc>
                <a:tc>
                  <a:txBody>
                    <a:bodyPr/>
                    <a:lstStyle/>
                    <a:p>
                      <a:r>
                        <a:rPr lang="tr-TR" sz="2200" dirty="0" smtClean="0">
                          <a:solidFill>
                            <a:srgbClr val="FF0000"/>
                          </a:solidFill>
                          <a:latin typeface="Comic Sans MS" pitchFamily="66" charset="0"/>
                        </a:rPr>
                        <a:t>Başkaları</a:t>
                      </a:r>
                      <a:r>
                        <a:rPr lang="tr-TR" sz="2200" baseline="0" dirty="0" smtClean="0">
                          <a:solidFill>
                            <a:srgbClr val="FF0000"/>
                          </a:solidFill>
                          <a:latin typeface="Comic Sans MS" pitchFamily="66" charset="0"/>
                        </a:rPr>
                        <a:t> Modeli</a:t>
                      </a:r>
                    </a:p>
                    <a:p>
                      <a:r>
                        <a:rPr lang="tr-TR" sz="2200" baseline="0" dirty="0" smtClean="0">
                          <a:solidFill>
                            <a:srgbClr val="FF0000"/>
                          </a:solidFill>
                          <a:latin typeface="Comic Sans MS" pitchFamily="66" charset="0"/>
                        </a:rPr>
                        <a:t>Başkalarını Algılama</a:t>
                      </a:r>
                      <a:endParaRPr lang="tr-TR" sz="2200" dirty="0">
                        <a:solidFill>
                          <a:srgbClr val="FF0000"/>
                        </a:solidFill>
                        <a:latin typeface="Comic Sans MS" pitchFamily="66" charset="0"/>
                      </a:endParaRPr>
                    </a:p>
                  </a:txBody>
                  <a:tcPr/>
                </a:tc>
              </a:tr>
              <a:tr h="810210">
                <a:tc>
                  <a:txBody>
                    <a:bodyPr/>
                    <a:lstStyle/>
                    <a:p>
                      <a:r>
                        <a:rPr lang="tr-TR" sz="2200" u="sng" dirty="0" smtClean="0">
                          <a:solidFill>
                            <a:srgbClr val="FF0000"/>
                          </a:solidFill>
                          <a:latin typeface="Comic Sans MS" pitchFamily="66" charset="0"/>
                        </a:rPr>
                        <a:t>Güvenli</a:t>
                      </a:r>
                      <a:endParaRPr lang="tr-TR" sz="2200" u="sng" dirty="0">
                        <a:solidFill>
                          <a:srgbClr val="FF0000"/>
                        </a:solidFill>
                        <a:latin typeface="Comic Sans MS" pitchFamily="66" charset="0"/>
                      </a:endParaRPr>
                    </a:p>
                  </a:txBody>
                  <a:tcPr/>
                </a:tc>
                <a:tc>
                  <a:txBody>
                    <a:bodyPr/>
                    <a:lstStyle/>
                    <a:p>
                      <a:r>
                        <a:rPr lang="tr-TR" sz="2200" dirty="0" smtClean="0">
                          <a:latin typeface="Comic Sans MS" pitchFamily="66" charset="0"/>
                        </a:rPr>
                        <a:t>Olumlu </a:t>
                      </a:r>
                      <a:endParaRPr lang="tr-TR" sz="2200" dirty="0">
                        <a:latin typeface="Comic Sans MS" pitchFamily="66" charset="0"/>
                      </a:endParaRPr>
                    </a:p>
                  </a:txBody>
                  <a:tcPr/>
                </a:tc>
                <a:tc>
                  <a:txBody>
                    <a:bodyPr/>
                    <a:lstStyle/>
                    <a:p>
                      <a:r>
                        <a:rPr lang="tr-TR" sz="2200" dirty="0" smtClean="0">
                          <a:latin typeface="Comic Sans MS" pitchFamily="66" charset="0"/>
                        </a:rPr>
                        <a:t>Olumlu</a:t>
                      </a:r>
                      <a:endParaRPr lang="tr-TR" sz="2200" dirty="0">
                        <a:latin typeface="Comic Sans MS" pitchFamily="66" charset="0"/>
                      </a:endParaRPr>
                    </a:p>
                  </a:txBody>
                  <a:tcPr/>
                </a:tc>
              </a:tr>
              <a:tr h="810210">
                <a:tc>
                  <a:txBody>
                    <a:bodyPr/>
                    <a:lstStyle/>
                    <a:p>
                      <a:r>
                        <a:rPr lang="tr-TR" sz="2200" u="sng" dirty="0" smtClean="0">
                          <a:solidFill>
                            <a:srgbClr val="FF0000"/>
                          </a:solidFill>
                          <a:latin typeface="Comic Sans MS" pitchFamily="66" charset="0"/>
                        </a:rPr>
                        <a:t>Saplantılı</a:t>
                      </a:r>
                      <a:endParaRPr lang="tr-TR" sz="2200" u="sng" dirty="0">
                        <a:solidFill>
                          <a:srgbClr val="FF0000"/>
                        </a:solidFill>
                        <a:latin typeface="Comic Sans MS" pitchFamily="66" charset="0"/>
                      </a:endParaRPr>
                    </a:p>
                  </a:txBody>
                  <a:tcPr/>
                </a:tc>
                <a:tc>
                  <a:txBody>
                    <a:bodyPr/>
                    <a:lstStyle/>
                    <a:p>
                      <a:r>
                        <a:rPr lang="tr-TR" sz="2200" dirty="0" smtClean="0">
                          <a:latin typeface="Comic Sans MS" pitchFamily="66" charset="0"/>
                        </a:rPr>
                        <a:t>Olumsuz</a:t>
                      </a:r>
                      <a:endParaRPr lang="tr-TR" sz="22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Olumlu</a:t>
                      </a:r>
                    </a:p>
                  </a:txBody>
                  <a:tcPr/>
                </a:tc>
              </a:tr>
              <a:tr h="810210">
                <a:tc>
                  <a:txBody>
                    <a:bodyPr/>
                    <a:lstStyle/>
                    <a:p>
                      <a:r>
                        <a:rPr lang="tr-TR" sz="2200" u="sng" dirty="0" smtClean="0">
                          <a:solidFill>
                            <a:srgbClr val="FF0000"/>
                          </a:solidFill>
                          <a:latin typeface="Comic Sans MS" pitchFamily="66" charset="0"/>
                        </a:rPr>
                        <a:t>Kayıtsız</a:t>
                      </a:r>
                      <a:endParaRPr lang="tr-TR" sz="2200" u="sng" dirty="0">
                        <a:solidFill>
                          <a:srgbClr val="FF0000"/>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Olumlu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Olumsuz</a:t>
                      </a:r>
                    </a:p>
                  </a:txBody>
                  <a:tcPr/>
                </a:tc>
              </a:tr>
              <a:tr h="824941">
                <a:tc>
                  <a:txBody>
                    <a:bodyPr/>
                    <a:lstStyle/>
                    <a:p>
                      <a:r>
                        <a:rPr lang="tr-TR" sz="2200" u="sng" dirty="0" smtClean="0">
                          <a:solidFill>
                            <a:srgbClr val="FF0000"/>
                          </a:solidFill>
                          <a:latin typeface="Comic Sans MS" pitchFamily="66" charset="0"/>
                        </a:rPr>
                        <a:t>Kaygılı</a:t>
                      </a:r>
                      <a:endParaRPr lang="tr-TR" sz="2200" u="sng" dirty="0">
                        <a:solidFill>
                          <a:srgbClr val="FF0000"/>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Olumsuz</a:t>
                      </a:r>
                    </a:p>
                    <a:p>
                      <a:endParaRPr lang="tr-TR" sz="22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Olumsuz</a:t>
                      </a:r>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Stilleri</a:t>
            </a:r>
            <a:endParaRPr lang="tr-TR" dirty="0"/>
          </a:p>
        </p:txBody>
      </p:sp>
      <p:sp>
        <p:nvSpPr>
          <p:cNvPr id="3" name="2 İçerik Yer Tutucusu"/>
          <p:cNvSpPr>
            <a:spLocks noGrp="1"/>
          </p:cNvSpPr>
          <p:nvPr>
            <p:ph idx="1"/>
          </p:nvPr>
        </p:nvSpPr>
        <p:spPr/>
        <p:txBody>
          <a:bodyPr>
            <a:normAutofit fontScale="85000" lnSpcReduction="10000"/>
          </a:bodyPr>
          <a:lstStyle/>
          <a:p>
            <a:endParaRPr lang="tr-TR" dirty="0" smtClean="0"/>
          </a:p>
          <a:p>
            <a:r>
              <a:rPr lang="tr-TR" dirty="0" smtClean="0"/>
              <a:t>Bağlanma kuramına göre, ihtiyaç anında hazır bulunan, çocuğun ihtiyaçlarına duyarlı, yakınlık arayışına cevap veren bakım veren kişi ile etkileşimler sayesinde güvenli bağlanma hissi oluşur.</a:t>
            </a:r>
          </a:p>
          <a:p>
            <a:r>
              <a:rPr lang="tr-TR" dirty="0" smtClean="0"/>
              <a:t>Kişide sevildiğine, değer ve başkalarının ulaşılabilirliğine ilişkin olumlu beklentiler geliştirdiğinde temel duygu düzenleme stratejileri etkin olarak gelişir. </a:t>
            </a:r>
            <a:endParaRPr lang="tr-T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Güvenli Bağlanma </a:t>
            </a:r>
            <a:endParaRPr lang="tr-TR" dirty="0"/>
          </a:p>
        </p:txBody>
      </p:sp>
      <p:sp>
        <p:nvSpPr>
          <p:cNvPr id="3" name="2 İçerik Yer Tutucusu"/>
          <p:cNvSpPr>
            <a:spLocks noGrp="1"/>
          </p:cNvSpPr>
          <p:nvPr>
            <p:ph idx="1"/>
          </p:nvPr>
        </p:nvSpPr>
        <p:spPr>
          <a:xfrm>
            <a:off x="1143000" y="2286000"/>
            <a:ext cx="7543800" cy="4343400"/>
          </a:xfrm>
        </p:spPr>
        <p:txBody>
          <a:bodyPr>
            <a:normAutofit/>
          </a:bodyPr>
          <a:lstStyle/>
          <a:p>
            <a:pPr lvl="1">
              <a:buFont typeface="Wingdings" pitchFamily="2" charset="2"/>
              <a:buChar char="v"/>
            </a:pPr>
            <a:r>
              <a:rPr lang="tr-TR" sz="2500" dirty="0" smtClean="0"/>
              <a:t>Bağlanma objesini güvenlik üssü olarak kullanan,</a:t>
            </a:r>
          </a:p>
          <a:p>
            <a:pPr lvl="1">
              <a:buFont typeface="Wingdings" pitchFamily="2" charset="2"/>
              <a:buChar char="v"/>
            </a:pPr>
            <a:r>
              <a:rPr lang="tr-TR" sz="2500" dirty="0" smtClean="0"/>
              <a:t>Yabancı karşısında anneye yönelen,</a:t>
            </a:r>
          </a:p>
          <a:p>
            <a:pPr lvl="1">
              <a:buFont typeface="Wingdings" pitchFamily="2" charset="2"/>
              <a:buChar char="v"/>
            </a:pPr>
            <a:r>
              <a:rPr lang="tr-TR" sz="2500" dirty="0" smtClean="0"/>
              <a:t>Ayrılmaya tepkisi </a:t>
            </a:r>
            <a:r>
              <a:rPr lang="tr-TR" sz="2500" dirty="0" smtClean="0">
                <a:cs typeface="Times New Roman" pitchFamily="18" charset="0"/>
              </a:rPr>
              <a:t>kısmen huzursuz olan,</a:t>
            </a:r>
            <a:endParaRPr lang="tr-TR" sz="2500" dirty="0" smtClean="0"/>
          </a:p>
          <a:p>
            <a:pPr lvl="1">
              <a:buFont typeface="Wingdings" pitchFamily="2" charset="2"/>
              <a:buChar char="v"/>
            </a:pPr>
            <a:r>
              <a:rPr lang="tr-TR" sz="2500" dirty="0" smtClean="0"/>
              <a:t>Bağlanma objesi ile yakınlık ve </a:t>
            </a:r>
            <a:r>
              <a:rPr lang="tr-TR" sz="2500" dirty="0" smtClean="0">
                <a:cs typeface="Times New Roman" pitchFamily="18" charset="0"/>
              </a:rPr>
              <a:t>temas</a:t>
            </a:r>
            <a:r>
              <a:rPr lang="tr-TR" sz="2500" dirty="0" smtClean="0"/>
              <a:t>ı arayan,</a:t>
            </a:r>
          </a:p>
          <a:p>
            <a:pPr lvl="1">
              <a:buFont typeface="Wingdings" pitchFamily="2" charset="2"/>
              <a:buChar char="v"/>
            </a:pPr>
            <a:r>
              <a:rPr lang="tr-TR" sz="2500" dirty="0" smtClean="0"/>
              <a:t>Y</a:t>
            </a:r>
            <a:r>
              <a:rPr lang="tr-TR" sz="2500" dirty="0" smtClean="0">
                <a:cs typeface="Times New Roman" pitchFamily="18" charset="0"/>
              </a:rPr>
              <a:t>eniden</a:t>
            </a:r>
            <a:r>
              <a:rPr lang="tr-TR" sz="2500" dirty="0" smtClean="0"/>
              <a:t> </a:t>
            </a:r>
            <a:r>
              <a:rPr lang="tr-TR" sz="2500" dirty="0" smtClean="0">
                <a:cs typeface="Times New Roman" pitchFamily="18" charset="0"/>
              </a:rPr>
              <a:t>birleşmeden sonra kolayca sakinleş</a:t>
            </a:r>
            <a:r>
              <a:rPr lang="tr-TR" sz="2500" dirty="0" smtClean="0"/>
              <a:t>en,</a:t>
            </a:r>
          </a:p>
          <a:p>
            <a:pPr lvl="1">
              <a:buFont typeface="Wingdings" pitchFamily="2" charset="2"/>
              <a:buChar char="v"/>
            </a:pPr>
            <a:r>
              <a:rPr lang="tr-TR" sz="2500" dirty="0" smtClean="0"/>
              <a:t>Buluşma sonrası </a:t>
            </a:r>
            <a:r>
              <a:rPr lang="tr-TR" sz="2500" dirty="0" smtClean="0">
                <a:cs typeface="Times New Roman" pitchFamily="18" charset="0"/>
              </a:rPr>
              <a:t>keşfe devam </a:t>
            </a:r>
            <a:r>
              <a:rPr lang="tr-TR" sz="2500" dirty="0" smtClean="0"/>
              <a:t>eden bebeklerdir. </a:t>
            </a:r>
          </a:p>
          <a:p>
            <a:endParaRPr lang="tr-TR" sz="25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Saplantılı Bağlanma</a:t>
            </a:r>
            <a:endParaRPr lang="tr-TR" dirty="0"/>
          </a:p>
        </p:txBody>
      </p:sp>
      <p:sp>
        <p:nvSpPr>
          <p:cNvPr id="3" name="2 İçerik Yer Tutucusu"/>
          <p:cNvSpPr>
            <a:spLocks noGrp="1"/>
          </p:cNvSpPr>
          <p:nvPr>
            <p:ph idx="1"/>
          </p:nvPr>
        </p:nvSpPr>
        <p:spPr>
          <a:xfrm>
            <a:off x="1676400" y="2667000"/>
            <a:ext cx="7010400" cy="2971800"/>
          </a:xfrm>
        </p:spPr>
        <p:txBody>
          <a:bodyPr>
            <a:noAutofit/>
          </a:bodyPr>
          <a:lstStyle/>
          <a:p>
            <a:pPr>
              <a:lnSpc>
                <a:spcPct val="90000"/>
              </a:lnSpc>
              <a:buFont typeface="Wingdings" pitchFamily="2" charset="2"/>
              <a:buChar char="v"/>
            </a:pPr>
            <a:r>
              <a:rPr lang="tr-TR" sz="2500" dirty="0" smtClean="0"/>
              <a:t>Ayrılma öncesinde ç</a:t>
            </a:r>
            <a:r>
              <a:rPr lang="tr-TR" sz="2500" dirty="0" smtClean="0">
                <a:cs typeface="Times New Roman" pitchFamily="18" charset="0"/>
              </a:rPr>
              <a:t>evreyi keşif yerine anneye sıkıca</a:t>
            </a:r>
            <a:r>
              <a:rPr lang="tr-TR" sz="2500" dirty="0" smtClean="0"/>
              <a:t> </a:t>
            </a:r>
            <a:r>
              <a:rPr lang="tr-TR" sz="2500" dirty="0" smtClean="0">
                <a:cs typeface="Times New Roman" pitchFamily="18" charset="0"/>
              </a:rPr>
              <a:t>yapış</a:t>
            </a:r>
            <a:r>
              <a:rPr lang="tr-TR" sz="2500" dirty="0" smtClean="0"/>
              <a:t>an, </a:t>
            </a:r>
          </a:p>
          <a:p>
            <a:pPr>
              <a:lnSpc>
                <a:spcPct val="90000"/>
              </a:lnSpc>
              <a:buFont typeface="Wingdings" pitchFamily="2" charset="2"/>
              <a:buChar char="v"/>
            </a:pPr>
            <a:r>
              <a:rPr lang="tr-TR" sz="2500" dirty="0" smtClean="0"/>
              <a:t>Ayrılmaya </a:t>
            </a:r>
            <a:r>
              <a:rPr lang="tr-TR" sz="2500" dirty="0" smtClean="0">
                <a:cs typeface="Times New Roman" pitchFamily="18" charset="0"/>
              </a:rPr>
              <a:t>yoğun bir kaygı ve kızgınlık </a:t>
            </a:r>
            <a:r>
              <a:rPr lang="tr-TR" sz="2500" dirty="0" smtClean="0"/>
              <a:t>gösteren,</a:t>
            </a:r>
          </a:p>
          <a:p>
            <a:pPr>
              <a:lnSpc>
                <a:spcPct val="90000"/>
              </a:lnSpc>
              <a:buFont typeface="Wingdings" pitchFamily="2" charset="2"/>
              <a:buChar char="v"/>
            </a:pPr>
            <a:r>
              <a:rPr lang="tr-TR" sz="2500" dirty="0" smtClean="0"/>
              <a:t>Y</a:t>
            </a:r>
            <a:r>
              <a:rPr lang="tr-TR" sz="2500" dirty="0" smtClean="0">
                <a:cs typeface="Times New Roman" pitchFamily="18" charset="0"/>
              </a:rPr>
              <a:t>abancı ile iletişimi redde</a:t>
            </a:r>
            <a:r>
              <a:rPr lang="tr-TR" sz="2500" dirty="0" smtClean="0"/>
              <a:t>den,</a:t>
            </a:r>
          </a:p>
          <a:p>
            <a:pPr>
              <a:lnSpc>
                <a:spcPct val="90000"/>
              </a:lnSpc>
              <a:buFont typeface="Wingdings" pitchFamily="2" charset="2"/>
              <a:buChar char="v"/>
            </a:pPr>
            <a:r>
              <a:rPr lang="tr-TR" sz="2500" dirty="0" smtClean="0"/>
              <a:t>Yeniden</a:t>
            </a:r>
            <a:r>
              <a:rPr lang="tr-TR" sz="2500" dirty="0" smtClean="0">
                <a:cs typeface="Times New Roman" pitchFamily="18" charset="0"/>
              </a:rPr>
              <a:t> birleşmeden sonra</a:t>
            </a:r>
            <a:r>
              <a:rPr lang="tr-TR" sz="2500" dirty="0" smtClean="0"/>
              <a:t> </a:t>
            </a:r>
            <a:r>
              <a:rPr lang="tr-TR" sz="2500" dirty="0" smtClean="0">
                <a:cs typeface="Times New Roman" pitchFamily="18" charset="0"/>
              </a:rPr>
              <a:t>kolayca sakinleşme</a:t>
            </a:r>
            <a:r>
              <a:rPr lang="tr-TR" sz="2500" dirty="0" smtClean="0"/>
              <a:t>yen (kızgınlık, direnç, vurma, itme gösteren) çocuklardır.</a:t>
            </a:r>
          </a:p>
          <a:p>
            <a:endParaRPr lang="tr-TR" sz="25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Kayıtsız Bağlanma</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v"/>
            </a:pPr>
            <a:r>
              <a:rPr lang="tr-TR" sz="2500" dirty="0" smtClean="0"/>
              <a:t>Annenin varlığında ilgisiz gibi duran,</a:t>
            </a:r>
          </a:p>
          <a:p>
            <a:pPr>
              <a:buFont typeface="Wingdings" pitchFamily="2" charset="2"/>
              <a:buChar char="v"/>
            </a:pPr>
            <a:r>
              <a:rPr lang="tr-TR" sz="2500" dirty="0" smtClean="0"/>
              <a:t>A</a:t>
            </a:r>
            <a:r>
              <a:rPr lang="tr-TR" sz="2500" dirty="0" smtClean="0">
                <a:cs typeface="Times New Roman" pitchFamily="18" charset="0"/>
              </a:rPr>
              <a:t>yrılma anından çok fazla etkilenm</a:t>
            </a:r>
            <a:r>
              <a:rPr lang="tr-TR" sz="2500" dirty="0" smtClean="0"/>
              <a:t>iyor görünen,</a:t>
            </a:r>
          </a:p>
          <a:p>
            <a:pPr>
              <a:buFont typeface="Wingdings" pitchFamily="2" charset="2"/>
              <a:buChar char="v"/>
            </a:pPr>
            <a:r>
              <a:rPr lang="tr-TR" sz="2500" dirty="0" smtClean="0"/>
              <a:t>Yabancıya da anneye verdiği tepkiyi veren veya anneyi çok durgun karşılayan,</a:t>
            </a:r>
          </a:p>
          <a:p>
            <a:pPr>
              <a:buFont typeface="Wingdings" pitchFamily="2" charset="2"/>
              <a:buChar char="v"/>
            </a:pPr>
            <a:r>
              <a:rPr lang="tr-TR" sz="2500" dirty="0" smtClean="0"/>
              <a:t>Y</a:t>
            </a:r>
            <a:r>
              <a:rPr lang="tr-TR" sz="2500" dirty="0" smtClean="0">
                <a:cs typeface="Times New Roman" pitchFamily="18" charset="0"/>
              </a:rPr>
              <a:t>eniden birleşmeden sonra da</a:t>
            </a:r>
            <a:r>
              <a:rPr lang="tr-TR" sz="2500" dirty="0" smtClean="0"/>
              <a:t> </a:t>
            </a:r>
            <a:r>
              <a:rPr lang="tr-TR" sz="2500" dirty="0" smtClean="0">
                <a:cs typeface="Times New Roman" pitchFamily="18" charset="0"/>
              </a:rPr>
              <a:t>anneleri ile temas kurmaktan </a:t>
            </a:r>
            <a:r>
              <a:rPr lang="tr-TR" sz="2500" dirty="0" smtClean="0"/>
              <a:t>ka</a:t>
            </a:r>
            <a:r>
              <a:rPr lang="tr-TR" sz="2500" dirty="0" smtClean="0">
                <a:cs typeface="Times New Roman" pitchFamily="18" charset="0"/>
              </a:rPr>
              <a:t>çın</a:t>
            </a:r>
            <a:r>
              <a:rPr lang="tr-TR" sz="2500" dirty="0" smtClean="0"/>
              <a:t>an,</a:t>
            </a:r>
          </a:p>
          <a:p>
            <a:pPr>
              <a:buFont typeface="Wingdings" pitchFamily="2" charset="2"/>
              <a:buChar char="v"/>
            </a:pPr>
            <a:r>
              <a:rPr lang="tr-TR" sz="2500" dirty="0" smtClean="0"/>
              <a:t>D</a:t>
            </a:r>
            <a:r>
              <a:rPr lang="tr-TR" sz="2500" dirty="0" smtClean="0">
                <a:cs typeface="Times New Roman" pitchFamily="18" charset="0"/>
              </a:rPr>
              <a:t>ikkat</a:t>
            </a:r>
            <a:r>
              <a:rPr lang="tr-TR" sz="2500" dirty="0" smtClean="0"/>
              <a:t>ini</a:t>
            </a:r>
            <a:r>
              <a:rPr lang="tr-TR" sz="2500" dirty="0" smtClean="0">
                <a:cs typeface="Times New Roman" pitchFamily="18" charset="0"/>
              </a:rPr>
              <a:t> daha fazla oyuncaklara verir görün</a:t>
            </a:r>
            <a:r>
              <a:rPr lang="tr-TR" sz="2500" dirty="0" smtClean="0"/>
              <a:t>en bebeklerdir.</a:t>
            </a:r>
            <a:endParaRPr lang="tr-TR" sz="2500" dirty="0" smtClean="0">
              <a:cs typeface="Times New Roman" pitchFamily="18" charset="0"/>
            </a:endParaRPr>
          </a:p>
          <a:p>
            <a:endParaRPr lang="tr-TR" sz="25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Kaygılı Bağlanma</a:t>
            </a:r>
            <a:endParaRPr lang="tr-TR" dirty="0"/>
          </a:p>
        </p:txBody>
      </p:sp>
      <p:sp>
        <p:nvSpPr>
          <p:cNvPr id="3" name="2 İçerik Yer Tutucusu"/>
          <p:cNvSpPr>
            <a:spLocks noGrp="1"/>
          </p:cNvSpPr>
          <p:nvPr>
            <p:ph idx="1"/>
          </p:nvPr>
        </p:nvSpPr>
        <p:spPr>
          <a:xfrm>
            <a:off x="1447800" y="1981200"/>
            <a:ext cx="7239000" cy="4191000"/>
          </a:xfrm>
        </p:spPr>
        <p:txBody>
          <a:bodyPr>
            <a:normAutofit/>
          </a:bodyPr>
          <a:lstStyle/>
          <a:p>
            <a:pPr lvl="1">
              <a:lnSpc>
                <a:spcPct val="90000"/>
              </a:lnSpc>
              <a:buFont typeface="Wingdings" pitchFamily="2" charset="2"/>
              <a:buChar char="v"/>
            </a:pPr>
            <a:r>
              <a:rPr lang="tr-TR" sz="2500" dirty="0" smtClean="0"/>
              <a:t>Çok güvensiz olan,</a:t>
            </a:r>
          </a:p>
          <a:p>
            <a:pPr lvl="1">
              <a:lnSpc>
                <a:spcPct val="90000"/>
              </a:lnSpc>
              <a:buFont typeface="Wingdings" pitchFamily="2" charset="2"/>
              <a:buChar char="v"/>
            </a:pPr>
            <a:r>
              <a:rPr lang="tr-TR" sz="2500" dirty="0" smtClean="0"/>
              <a:t>Ayrılmaya karşı davranışlarında çelişkiler gösteren (anne kucağına aldığında uzaklara bakan veya tepkisiz, </a:t>
            </a:r>
            <a:r>
              <a:rPr lang="tr-TR" sz="2500" dirty="0" err="1" smtClean="0"/>
              <a:t>depresif</a:t>
            </a:r>
            <a:r>
              <a:rPr lang="tr-TR" sz="2500" dirty="0" smtClean="0"/>
              <a:t> duyguyla yaklaşan),</a:t>
            </a:r>
          </a:p>
          <a:p>
            <a:pPr lvl="1">
              <a:lnSpc>
                <a:spcPct val="90000"/>
              </a:lnSpc>
              <a:buFont typeface="Wingdings" pitchFamily="2" charset="2"/>
              <a:buChar char="v"/>
            </a:pPr>
            <a:r>
              <a:rPr lang="tr-TR" sz="2500" dirty="0" smtClean="0"/>
              <a:t>Dağınıklıklarını, şaşkın bir yüz ifadesiyle ortaya koyan,</a:t>
            </a:r>
          </a:p>
          <a:p>
            <a:pPr lvl="1">
              <a:lnSpc>
                <a:spcPct val="90000"/>
              </a:lnSpc>
              <a:buFont typeface="Wingdings" pitchFamily="2" charset="2"/>
              <a:buChar char="v"/>
            </a:pPr>
            <a:r>
              <a:rPr lang="tr-TR" sz="2500" dirty="0" smtClean="0"/>
              <a:t>Sakinlemenin ardından biraz bağıran veya garip donuk bir duruş sergileyen çocuklardır.</a:t>
            </a:r>
          </a:p>
          <a:p>
            <a:endParaRPr lang="tr-TR" sz="25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1CF609C8-D793-4E57-BD36-436757123869}"/>
              </a:ext>
            </a:extLst>
          </p:cNvPr>
          <p:cNvSpPr>
            <a:spLocks noGrp="1"/>
          </p:cNvSpPr>
          <p:nvPr>
            <p:ph type="title"/>
          </p:nvPr>
        </p:nvSpPr>
        <p:spPr>
          <a:xfrm>
            <a:off x="838200" y="38998"/>
            <a:ext cx="8001000" cy="1104002"/>
          </a:xfrm>
        </p:spPr>
        <p:txBody>
          <a:bodyPr>
            <a:normAutofit/>
          </a:bodyPr>
          <a:lstStyle/>
          <a:p>
            <a:r>
              <a:rPr lang="tr-TR" sz="4500" dirty="0">
                <a:cs typeface="Arial" panose="020B0604020202020204" pitchFamily="34" charset="0"/>
              </a:rPr>
              <a:t>Bağlanma Gerçekleşmezse…</a:t>
            </a:r>
          </a:p>
        </p:txBody>
      </p:sp>
      <p:sp>
        <p:nvSpPr>
          <p:cNvPr id="6" name="İçerik Yer Tutucusu 5">
            <a:extLst>
              <a:ext uri="{FF2B5EF4-FFF2-40B4-BE49-F238E27FC236}">
                <a16:creationId xmlns="" xmlns:a16="http://schemas.microsoft.com/office/drawing/2014/main" id="{EC8142F2-E9A0-4F0B-8147-BF4447F4233C}"/>
              </a:ext>
            </a:extLst>
          </p:cNvPr>
          <p:cNvSpPr>
            <a:spLocks noGrp="1"/>
          </p:cNvSpPr>
          <p:nvPr>
            <p:ph idx="1"/>
          </p:nvPr>
        </p:nvSpPr>
        <p:spPr>
          <a:xfrm>
            <a:off x="1752600" y="2209800"/>
            <a:ext cx="3665220" cy="3124200"/>
          </a:xfrm>
        </p:spPr>
        <p:txBody>
          <a:bodyPr>
            <a:normAutofit fontScale="92500"/>
          </a:bodyPr>
          <a:lstStyle/>
          <a:p>
            <a:r>
              <a:rPr lang="tr-TR" sz="3500" dirty="0">
                <a:cs typeface="Arial" panose="020B0604020202020204" pitchFamily="34" charset="0"/>
              </a:rPr>
              <a:t>Hayatının ilk yıllarında </a:t>
            </a:r>
            <a:r>
              <a:rPr lang="tr-TR" sz="3500" dirty="0" smtClean="0">
                <a:cs typeface="Arial" panose="020B0604020202020204" pitchFamily="34" charset="0"/>
              </a:rPr>
              <a:t>sağlıklı </a:t>
            </a:r>
            <a:r>
              <a:rPr lang="tr-TR" sz="3500" dirty="0">
                <a:cs typeface="Arial" panose="020B0604020202020204" pitchFamily="34" charset="0"/>
              </a:rPr>
              <a:t>bağlanamayan </a:t>
            </a:r>
            <a:r>
              <a:rPr lang="tr-TR" sz="3500" dirty="0" smtClean="0">
                <a:cs typeface="Arial" panose="020B0604020202020204" pitchFamily="34" charset="0"/>
              </a:rPr>
              <a:t>çocuk, hayat </a:t>
            </a:r>
            <a:r>
              <a:rPr lang="tr-TR" sz="3500" dirty="0">
                <a:cs typeface="Arial" panose="020B0604020202020204" pitchFamily="34" charset="0"/>
              </a:rPr>
              <a:t>boyu izlerini </a:t>
            </a:r>
            <a:r>
              <a:rPr lang="tr-TR" sz="3500" dirty="0" smtClean="0">
                <a:cs typeface="Arial" panose="020B0604020202020204" pitchFamily="34" charset="0"/>
              </a:rPr>
              <a:t>taşır.</a:t>
            </a:r>
            <a:endParaRPr lang="tr-TR" sz="3500" dirty="0">
              <a:cs typeface="Arial" panose="020B0604020202020204" pitchFamily="34" charset="0"/>
            </a:endParaRPr>
          </a:p>
          <a:p>
            <a:endParaRPr lang="tr-TR" sz="3500" dirty="0"/>
          </a:p>
        </p:txBody>
      </p:sp>
      <p:pic>
        <p:nvPicPr>
          <p:cNvPr id="1030" name="Picture 6" descr="Image result for no wifi">
            <a:extLst>
              <a:ext uri="{FF2B5EF4-FFF2-40B4-BE49-F238E27FC236}">
                <a16:creationId xmlns="" xmlns:a16="http://schemas.microsoft.com/office/drawing/2014/main" id="{10FD7644-5242-4A11-A8F9-8B32D4395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827" y="2287989"/>
            <a:ext cx="4108173" cy="3081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070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Duygu düzenlemek?</a:t>
            </a:r>
            <a:endParaRPr lang="tr-TR" dirty="0"/>
          </a:p>
        </p:txBody>
      </p:sp>
      <p:sp>
        <p:nvSpPr>
          <p:cNvPr id="3" name="2 İçerik Yer Tutucusu"/>
          <p:cNvSpPr>
            <a:spLocks noGrp="1"/>
          </p:cNvSpPr>
          <p:nvPr>
            <p:ph idx="1"/>
          </p:nvPr>
        </p:nvSpPr>
        <p:spPr/>
        <p:txBody>
          <a:bodyPr>
            <a:normAutofit lnSpcReduction="10000"/>
          </a:bodyPr>
          <a:lstStyle/>
          <a:p>
            <a:r>
              <a:rPr lang="tr-TR" dirty="0" smtClean="0"/>
              <a:t>Bir duygunun oluşmasını önlemek (Kaygı gibi)</a:t>
            </a:r>
          </a:p>
          <a:p>
            <a:r>
              <a:rPr lang="tr-TR" dirty="0" smtClean="0"/>
              <a:t>Bir duyguyu azaltmak (öfke gibi)</a:t>
            </a:r>
          </a:p>
          <a:p>
            <a:r>
              <a:rPr lang="tr-TR" dirty="0" smtClean="0"/>
              <a:t>Bir duyguyu korumak (sakin kalmak gibi)</a:t>
            </a:r>
          </a:p>
          <a:p>
            <a:r>
              <a:rPr lang="tr-TR" dirty="0" smtClean="0"/>
              <a:t>Bir duyguyu başlatmak (ilham almak gibi)</a:t>
            </a:r>
          </a:p>
          <a:p>
            <a:r>
              <a:rPr lang="tr-TR" dirty="0" smtClean="0"/>
              <a:t>Bir duyguyu çoğaltmak (neşe gibi)</a:t>
            </a:r>
            <a:endParaRPr lang="tr-T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Duygu düzenlemeyi öğrenemeyen çocuk…</a:t>
            </a:r>
            <a:endParaRPr lang="tr-TR" dirty="0"/>
          </a:p>
        </p:txBody>
      </p:sp>
      <p:sp>
        <p:nvSpPr>
          <p:cNvPr id="3" name="2 İçerik Yer Tutucusu"/>
          <p:cNvSpPr>
            <a:spLocks noGrp="1"/>
          </p:cNvSpPr>
          <p:nvPr>
            <p:ph idx="1"/>
          </p:nvPr>
        </p:nvSpPr>
        <p:spPr/>
        <p:txBody>
          <a:bodyPr>
            <a:normAutofit lnSpcReduction="10000"/>
          </a:bodyPr>
          <a:lstStyle/>
          <a:p>
            <a:r>
              <a:rPr lang="tr-TR" dirty="0" smtClean="0"/>
              <a:t>Stresle başa çıkmakta zorluk</a:t>
            </a:r>
          </a:p>
          <a:p>
            <a:r>
              <a:rPr lang="tr-TR" dirty="0" smtClean="0"/>
              <a:t>Problem yaşandığında kaçınma davranışı sergileme</a:t>
            </a:r>
          </a:p>
          <a:p>
            <a:r>
              <a:rPr lang="tr-TR" dirty="0" smtClean="0"/>
              <a:t>Sorunu olduğundan çok daha büyük bir şekilde algılama</a:t>
            </a:r>
          </a:p>
          <a:p>
            <a:r>
              <a:rPr lang="tr-TR" dirty="0" smtClean="0"/>
              <a:t>Sigara,alkol,madde,teknoloji kullanımına başlama/kullanımını arttırma</a:t>
            </a:r>
            <a:endParaRPr lang="tr-T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ve Bağımlılık</a:t>
            </a:r>
            <a:endParaRPr lang="tr-TR" dirty="0"/>
          </a:p>
        </p:txBody>
      </p:sp>
      <p:sp>
        <p:nvSpPr>
          <p:cNvPr id="3" name="2 İçerik Yer Tutucusu"/>
          <p:cNvSpPr>
            <a:spLocks noGrp="1"/>
          </p:cNvSpPr>
          <p:nvPr>
            <p:ph idx="1"/>
          </p:nvPr>
        </p:nvSpPr>
        <p:spPr>
          <a:xfrm>
            <a:off x="1676400" y="1981200"/>
            <a:ext cx="7010400" cy="4648200"/>
          </a:xfrm>
        </p:spPr>
        <p:txBody>
          <a:bodyPr>
            <a:normAutofit fontScale="85000" lnSpcReduction="20000"/>
          </a:bodyPr>
          <a:lstStyle/>
          <a:p>
            <a:endParaRPr lang="tr-TR" dirty="0" smtClean="0"/>
          </a:p>
          <a:p>
            <a:r>
              <a:rPr lang="tr-TR" dirty="0" smtClean="0"/>
              <a:t>Kaygılı bağlanan bireyler “ya hep ya hiç” bakış açısıyla yaşamdaki sorunlarla mücadele etmeye çalışırlar. </a:t>
            </a:r>
          </a:p>
          <a:p>
            <a:endParaRPr lang="tr-TR" dirty="0" smtClean="0"/>
          </a:p>
          <a:p>
            <a:r>
              <a:rPr lang="tr-TR" dirty="0" smtClean="0"/>
              <a:t>Kayıtsız bağlanmaya sahip bireyler kimseyle yakınlık kuramaz, onlara göre insanların varlığı yokluğu birdir.</a:t>
            </a:r>
          </a:p>
          <a:p>
            <a:endParaRPr lang="tr-TR" dirty="0" smtClean="0"/>
          </a:p>
          <a:p>
            <a:r>
              <a:rPr lang="tr-TR" dirty="0" smtClean="0"/>
              <a:t>Hem kaygılı bağlananlar hem de kayıtsız bağlananlar bağımlılık davranışlarına daha yatkın hale gelmektedir.</a:t>
            </a:r>
            <a:endParaRPr lang="tr-T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Sorular…</a:t>
            </a:r>
            <a:endParaRPr lang="tr-TR" dirty="0"/>
          </a:p>
        </p:txBody>
      </p:sp>
      <p:sp>
        <p:nvSpPr>
          <p:cNvPr id="3" name="2 İçerik Yer Tutucusu"/>
          <p:cNvSpPr>
            <a:spLocks noGrp="1"/>
          </p:cNvSpPr>
          <p:nvPr>
            <p:ph idx="1"/>
          </p:nvPr>
        </p:nvSpPr>
        <p:spPr/>
        <p:txBody>
          <a:bodyPr/>
          <a:lstStyle/>
          <a:p>
            <a:r>
              <a:rPr lang="tr-TR" dirty="0" smtClean="0"/>
              <a:t>Çocukluğumda anne babamla olan ilişkim şu anki sigara içme davranışımla bağlantılı olabilir mi?</a:t>
            </a:r>
          </a:p>
          <a:p>
            <a:endParaRPr lang="tr-TR" dirty="0" smtClean="0"/>
          </a:p>
          <a:p>
            <a:r>
              <a:rPr lang="tr-TR" dirty="0" smtClean="0"/>
              <a:t>Çocuğumla aramdaki ilişki ileride onun sigara içip içmeyeceğini belirler mi?</a:t>
            </a:r>
            <a:endParaRPr lang="tr-T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Araştırma Sonuçları</a:t>
            </a:r>
            <a:endParaRPr lang="tr-TR" dirty="0"/>
          </a:p>
        </p:txBody>
      </p:sp>
      <p:sp>
        <p:nvSpPr>
          <p:cNvPr id="3" name="2 İçerik Yer Tutucusu"/>
          <p:cNvSpPr>
            <a:spLocks noGrp="1"/>
          </p:cNvSpPr>
          <p:nvPr>
            <p:ph idx="1"/>
          </p:nvPr>
        </p:nvSpPr>
        <p:spPr>
          <a:xfrm>
            <a:off x="1676400" y="1981200"/>
            <a:ext cx="7239000" cy="4724400"/>
          </a:xfrm>
        </p:spPr>
        <p:txBody>
          <a:bodyPr>
            <a:normAutofit fontScale="70000" lnSpcReduction="20000"/>
          </a:bodyPr>
          <a:lstStyle/>
          <a:p>
            <a:r>
              <a:rPr lang="tr-TR" dirty="0" smtClean="0"/>
              <a:t>Hem klinik örneklemde hem de normal örneklemde sigara kullanım şiddetinden eroin bağımlılığına, alkol kullanımından problemli internet kullanımına kadar çeşitli bağımlılık davranışlarının güvensiz bağlanma stilleri ile pozitif ilişkisini göstermektedir.</a:t>
            </a:r>
          </a:p>
          <a:p>
            <a:endParaRPr lang="tr-TR" dirty="0" smtClean="0"/>
          </a:p>
          <a:p>
            <a:r>
              <a:rPr lang="tr-TR" dirty="0" err="1" smtClean="0"/>
              <a:t>Schindler</a:t>
            </a:r>
            <a:r>
              <a:rPr lang="tr-TR" dirty="0" smtClean="0"/>
              <a:t> ve arkadaşlarının yürüttükleri çalışmalarda, bağımlılar arasında güvenli bağlanmanın çok seyrek görüldüğü özellikle kaygılı bağlanmanın yaygın olduğu görülmüştür.</a:t>
            </a:r>
          </a:p>
          <a:p>
            <a:endParaRPr lang="tr-TR" dirty="0" smtClean="0"/>
          </a:p>
          <a:p>
            <a:r>
              <a:rPr lang="tr-TR" dirty="0" smtClean="0"/>
              <a:t>Bazı araştırmalar kaygılı bağlanma ile madde bağımlılığı ve internet bağımlılığı arasında anlamlı bir ilişki bulurken bazı araştırmalar alkol, esrar ve sigara kullanım sıklığı ile kayıtsız bağlanma arasında anlamlı ilişki olduğunu göstermektedir.</a:t>
            </a:r>
            <a:endParaRPr lang="tr-T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Araştırma Sonuçları</a:t>
            </a:r>
            <a:endParaRPr lang="tr-TR" dirty="0"/>
          </a:p>
        </p:txBody>
      </p:sp>
      <p:sp>
        <p:nvSpPr>
          <p:cNvPr id="3" name="2 İçerik Yer Tutucusu"/>
          <p:cNvSpPr>
            <a:spLocks noGrp="1"/>
          </p:cNvSpPr>
          <p:nvPr>
            <p:ph idx="1"/>
          </p:nvPr>
        </p:nvSpPr>
        <p:spPr>
          <a:xfrm>
            <a:off x="1676400" y="1981200"/>
            <a:ext cx="7239000" cy="4724400"/>
          </a:xfrm>
        </p:spPr>
        <p:txBody>
          <a:bodyPr>
            <a:normAutofit/>
          </a:bodyPr>
          <a:lstStyle/>
          <a:p>
            <a:r>
              <a:rPr lang="tr-TR" sz="2200" dirty="0" smtClean="0"/>
              <a:t>2012 yılında İstanbul’da 2140 öğrenci ile yapılan çalışma sonucunda kayıtsız bağlanan öğrencilerin %48’inin madde kullanımının olduğu belirlenmiştir.</a:t>
            </a:r>
          </a:p>
          <a:p>
            <a:endParaRPr lang="tr-TR" sz="2200" dirty="0" smtClean="0"/>
          </a:p>
          <a:p>
            <a:r>
              <a:rPr lang="tr-TR" sz="2200" dirty="0" smtClean="0"/>
              <a:t>2018 yılında Diyarbakır’da 201 öğrenci ile yapılan çalışma sonucunda madde bağımlılığı ile anne baba tutumu arasındaki ilişki incelendiğinde sıkı denetimli ailelerin çocuklarının madde kullanımı anlamlı bir seviyede daha yüksek çıkarken, kabul/ilgi boyutundaki ergenlerin madde kullanım oranı anlamlı bir seviyede daha düşük çıkmıştır. </a:t>
            </a:r>
            <a:endParaRPr lang="tr-TR" sz="2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Ebeveynler çocuklarını tütün </a:t>
            </a:r>
            <a:br>
              <a:rPr lang="tr-TR" sz="3200" dirty="0" smtClean="0"/>
            </a:br>
            <a:r>
              <a:rPr lang="tr-TR" sz="3200" dirty="0" smtClean="0"/>
              <a:t>bağımlılığından nasıl koruyabilir?</a:t>
            </a:r>
            <a:endParaRPr lang="tr-TR" sz="3200" dirty="0"/>
          </a:p>
        </p:txBody>
      </p:sp>
      <p:sp>
        <p:nvSpPr>
          <p:cNvPr id="3" name="2 İçerik Yer Tutucusu"/>
          <p:cNvSpPr>
            <a:spLocks noGrp="1"/>
          </p:cNvSpPr>
          <p:nvPr>
            <p:ph idx="1"/>
          </p:nvPr>
        </p:nvSpPr>
        <p:spPr>
          <a:xfrm>
            <a:off x="1447800" y="1981200"/>
            <a:ext cx="7543800" cy="4495800"/>
          </a:xfrm>
        </p:spPr>
        <p:txBody>
          <a:bodyPr>
            <a:normAutofit fontScale="77500" lnSpcReduction="20000"/>
          </a:bodyPr>
          <a:lstStyle/>
          <a:p>
            <a:r>
              <a:rPr lang="tr-TR" dirty="0" smtClean="0">
                <a:ea typeface="Helvetica" charset="0"/>
                <a:cs typeface="Helvetica" charset="0"/>
              </a:rPr>
              <a:t>Güçlü ve pozitif aile bağları</a:t>
            </a:r>
          </a:p>
          <a:p>
            <a:r>
              <a:rPr lang="tr-TR" dirty="0" smtClean="0">
                <a:ea typeface="Helvetica" charset="0"/>
                <a:cs typeface="Helvetica" charset="0"/>
              </a:rPr>
              <a:t>Ebeveynlerin çocuklarının yaşamlarına ilgili olmaları</a:t>
            </a:r>
          </a:p>
          <a:p>
            <a:r>
              <a:rPr lang="tr-TR" dirty="0" smtClean="0">
                <a:ea typeface="Helvetica" charset="0"/>
                <a:cs typeface="Helvetica" charset="0"/>
              </a:rPr>
              <a:t>Ebeveynlerin çocuklarının arkadaşlarından ve neler yaptıklarından haberdar olmaları</a:t>
            </a:r>
          </a:p>
          <a:p>
            <a:r>
              <a:rPr lang="tr-TR" dirty="0" smtClean="0">
                <a:ea typeface="Helvetica" charset="0"/>
                <a:cs typeface="Helvetica" charset="0"/>
              </a:rPr>
              <a:t>Aile içi kuralların açık olması ve herkesin bunlara uyması</a:t>
            </a:r>
          </a:p>
          <a:p>
            <a:r>
              <a:rPr lang="tr-TR" dirty="0" smtClean="0">
                <a:ea typeface="Helvetica" charset="0"/>
                <a:cs typeface="Helvetica" charset="0"/>
              </a:rPr>
              <a:t>Potansiyelini kullanabilmesine destek olma</a:t>
            </a:r>
          </a:p>
          <a:p>
            <a:r>
              <a:rPr lang="tr-TR" dirty="0" smtClean="0">
                <a:ea typeface="Helvetica" charset="0"/>
                <a:cs typeface="Helvetica" charset="0"/>
              </a:rPr>
              <a:t>Okul, kulüpler gibi kurumlarla kurulmuş güçlü bir bağ</a:t>
            </a:r>
          </a:p>
          <a:p>
            <a:r>
              <a:rPr lang="tr-TR" dirty="0" smtClean="0">
                <a:ea typeface="Helvetica" charset="0"/>
                <a:cs typeface="Helvetica" charset="0"/>
              </a:rPr>
              <a:t>Sigara, alkol, madde, teknoloji kullanımı ile ilgili yaşa uygun doğru bilgilenme</a:t>
            </a:r>
          </a:p>
          <a:p>
            <a:endParaRPr lang="tr-TR" dirty="0" smtClean="0"/>
          </a:p>
          <a:p>
            <a:endParaRPr lang="tr-T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Ebeveynler çocuklarını tütün </a:t>
            </a:r>
            <a:br>
              <a:rPr lang="tr-TR" dirty="0" smtClean="0"/>
            </a:br>
            <a:r>
              <a:rPr lang="tr-TR" dirty="0" smtClean="0"/>
              <a:t>bağımlılığından nasıl koruyabilir?</a:t>
            </a:r>
            <a:endParaRPr lang="tr-TR" dirty="0"/>
          </a:p>
        </p:txBody>
      </p:sp>
      <p:sp>
        <p:nvSpPr>
          <p:cNvPr id="3" name="2 İçerik Yer Tutucusu"/>
          <p:cNvSpPr>
            <a:spLocks noGrp="1"/>
          </p:cNvSpPr>
          <p:nvPr>
            <p:ph idx="1"/>
          </p:nvPr>
        </p:nvSpPr>
        <p:spPr>
          <a:xfrm>
            <a:off x="1295400" y="1981200"/>
            <a:ext cx="7391400" cy="4191000"/>
          </a:xfrm>
        </p:spPr>
        <p:txBody>
          <a:bodyPr>
            <a:normAutofit/>
          </a:bodyPr>
          <a:lstStyle/>
          <a:p>
            <a:r>
              <a:rPr lang="tr-TR" sz="2500" dirty="0" smtClean="0"/>
              <a:t>Çocuğunuz kaç yaşında olursa olsun, sigara paketlerini, tütün ürünlerini, nargile vb. maddeleri, kül tablalarını göz önünde bulundurmamak</a:t>
            </a:r>
          </a:p>
          <a:p>
            <a:r>
              <a:rPr lang="tr-TR" sz="2500" dirty="0" smtClean="0"/>
              <a:t>Evinizde kimsenin sigara içmesine izin vermemek</a:t>
            </a:r>
          </a:p>
          <a:p>
            <a:r>
              <a:rPr lang="tr-TR" sz="2500" dirty="0" smtClean="0"/>
              <a:t>Eviniz dışındaki ortak yaşam alanlarında da sigara içmemek ve içtirmemek</a:t>
            </a:r>
          </a:p>
          <a:p>
            <a:endParaRPr lang="tr-TR" sz="2500" dirty="0" smtClean="0"/>
          </a:p>
          <a:p>
            <a:endParaRPr lang="tr-TR" sz="25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686800" cy="1417638"/>
          </a:xfrm>
        </p:spPr>
        <p:txBody>
          <a:bodyPr>
            <a:normAutofit fontScale="90000"/>
          </a:bodyPr>
          <a:lstStyle/>
          <a:p>
            <a:r>
              <a:rPr lang="tr-TR" dirty="0" smtClean="0"/>
              <a:t>Ebeveynler çocuklarını tütün </a:t>
            </a:r>
            <a:br>
              <a:rPr lang="tr-TR" dirty="0" smtClean="0"/>
            </a:br>
            <a:r>
              <a:rPr lang="tr-TR" dirty="0" smtClean="0"/>
              <a:t>bağımlılığından nasıl koruyabilir?</a:t>
            </a:r>
            <a:endParaRPr lang="tr-TR" dirty="0"/>
          </a:p>
        </p:txBody>
      </p:sp>
      <p:sp>
        <p:nvSpPr>
          <p:cNvPr id="3" name="2 İçerik Yer Tutucusu"/>
          <p:cNvSpPr>
            <a:spLocks noGrp="1"/>
          </p:cNvSpPr>
          <p:nvPr>
            <p:ph idx="1"/>
          </p:nvPr>
        </p:nvSpPr>
        <p:spPr>
          <a:xfrm>
            <a:off x="1295400" y="1981200"/>
            <a:ext cx="7391400" cy="4191000"/>
          </a:xfrm>
        </p:spPr>
        <p:txBody>
          <a:bodyPr>
            <a:normAutofit/>
          </a:bodyPr>
          <a:lstStyle/>
          <a:p>
            <a:r>
              <a:rPr lang="tr-TR" sz="2500" dirty="0" smtClean="0"/>
              <a:t>Sigara kullanan birinden çocuğunuzun yanında bahsederken “Ne yapsın, çok derdi var!”, “Sıkıntısı var da ondan içiyor.” gibi insanın stresliyken sigara kullanması normalmiş havası veren cümleler kurmamak</a:t>
            </a:r>
          </a:p>
          <a:p>
            <a:r>
              <a:rPr lang="tr-TR" sz="2500" dirty="0" smtClean="0"/>
              <a:t>Çocuğunuzun yanında veya sizi görebileceği bir mesafede asla sigara içmemek / pasif içicilikten korumak</a:t>
            </a:r>
          </a:p>
          <a:p>
            <a:r>
              <a:rPr lang="tr-TR" sz="2500" dirty="0" smtClean="0"/>
              <a:t>Akran baskısı konusunda bilgilendirmek</a:t>
            </a:r>
          </a:p>
          <a:p>
            <a:endParaRPr lang="tr-TR" sz="25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3"/>
          <p:cNvSpPr/>
          <p:nvPr/>
        </p:nvSpPr>
        <p:spPr>
          <a:xfrm flipH="1">
            <a:off x="5410200" y="914400"/>
            <a:ext cx="3505200" cy="55626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print">
              <a:alphaModFix amt="92000"/>
            </a:blip>
            <a:srcRect/>
            <a:stretch>
              <a:fillRect t="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omic Sans MS" pitchFamily="66" charset="0"/>
            </a:endParaRPr>
          </a:p>
        </p:txBody>
      </p:sp>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latin typeface="Comic Sans MS" pitchFamily="66" charset="0"/>
            </a:endParaRPr>
          </a:p>
        </p:txBody>
      </p:sp>
      <p:sp>
        <p:nvSpPr>
          <p:cNvPr id="28" name="Metin kutusu 27"/>
          <p:cNvSpPr txBox="1"/>
          <p:nvPr/>
        </p:nvSpPr>
        <p:spPr>
          <a:xfrm>
            <a:off x="304800" y="228600"/>
            <a:ext cx="7467600" cy="861774"/>
          </a:xfrm>
          <a:prstGeom prst="rect">
            <a:avLst/>
          </a:prstGeom>
          <a:solidFill>
            <a:schemeClr val="bg1">
              <a:alpha val="50000"/>
            </a:schemeClr>
          </a:solidFill>
        </p:spPr>
        <p:txBody>
          <a:bodyPr wrap="square" rtlCol="0">
            <a:spAutoFit/>
          </a:bodyPr>
          <a:lstStyle/>
          <a:p>
            <a:r>
              <a:rPr lang="tr-TR" sz="2500" b="1" dirty="0">
                <a:solidFill>
                  <a:srgbClr val="FF0000"/>
                </a:solidFill>
                <a:latin typeface="Comic Sans MS" pitchFamily="66" charset="0"/>
              </a:rPr>
              <a:t>Çocuğunuzun maruz kalabileceği akran baskısı karşısında tedbir </a:t>
            </a:r>
            <a:r>
              <a:rPr lang="tr-TR" sz="2500" b="1" dirty="0" smtClean="0">
                <a:solidFill>
                  <a:srgbClr val="FF0000"/>
                </a:solidFill>
                <a:latin typeface="Comic Sans MS" pitchFamily="66" charset="0"/>
              </a:rPr>
              <a:t>alabilmeniz </a:t>
            </a:r>
            <a:r>
              <a:rPr lang="tr-TR" sz="2500" b="1" dirty="0">
                <a:solidFill>
                  <a:srgbClr val="FF0000"/>
                </a:solidFill>
                <a:latin typeface="Comic Sans MS" pitchFamily="66" charset="0"/>
              </a:rPr>
              <a:t>için…</a:t>
            </a:r>
          </a:p>
        </p:txBody>
      </p:sp>
      <p:grpSp>
        <p:nvGrpSpPr>
          <p:cNvPr id="2" name="Grup 18"/>
          <p:cNvGrpSpPr/>
          <p:nvPr/>
        </p:nvGrpSpPr>
        <p:grpSpPr>
          <a:xfrm>
            <a:off x="304800" y="1981200"/>
            <a:ext cx="5598713" cy="1446550"/>
            <a:chOff x="554927" y="1881525"/>
            <a:chExt cx="7464950" cy="1446550"/>
          </a:xfrm>
        </p:grpSpPr>
        <p:sp>
          <p:nvSpPr>
            <p:cNvPr id="20" name="Metin kutusu 19"/>
            <p:cNvSpPr txBox="1"/>
            <p:nvPr/>
          </p:nvSpPr>
          <p:spPr>
            <a:xfrm>
              <a:off x="746178" y="1881525"/>
              <a:ext cx="7273699" cy="1446550"/>
            </a:xfrm>
            <a:prstGeom prst="rect">
              <a:avLst/>
            </a:prstGeom>
            <a:noFill/>
          </p:spPr>
          <p:txBody>
            <a:bodyPr wrap="square" rtlCol="0">
              <a:spAutoFit/>
            </a:bodyPr>
            <a:lstStyle/>
            <a:p>
              <a:r>
                <a:rPr lang="tr-TR" sz="2200" dirty="0">
                  <a:latin typeface="Comic Sans MS" pitchFamily="66" charset="0"/>
                </a:rPr>
                <a:t>Akran baskısı, çocuğun yaşıtları ya da içinde bulunduğu </a:t>
              </a:r>
              <a:r>
                <a:rPr lang="tr-TR" sz="2200" dirty="0" smtClean="0">
                  <a:latin typeface="Comic Sans MS" pitchFamily="66" charset="0"/>
                </a:rPr>
                <a:t>grup </a:t>
              </a:r>
              <a:r>
                <a:rPr lang="tr-TR" sz="2200" dirty="0">
                  <a:latin typeface="Comic Sans MS" pitchFamily="66" charset="0"/>
                </a:rPr>
                <a:t>tarafından bir şeyi yapmaya </a:t>
              </a:r>
              <a:r>
                <a:rPr lang="tr-TR" sz="2200" dirty="0" smtClean="0">
                  <a:latin typeface="Comic Sans MS" pitchFamily="66" charset="0"/>
                </a:rPr>
                <a:t>zorlanması</a:t>
              </a:r>
            </a:p>
            <a:p>
              <a:r>
                <a:rPr lang="tr-TR" sz="2200" dirty="0" smtClean="0">
                  <a:latin typeface="Comic Sans MS" pitchFamily="66" charset="0"/>
                </a:rPr>
                <a:t>ya da cesaretlendirilmesidir</a:t>
              </a:r>
              <a:r>
                <a:rPr lang="tr-TR" sz="2200" dirty="0">
                  <a:latin typeface="Comic Sans MS" pitchFamily="66" charset="0"/>
                </a:rPr>
                <a:t>.</a:t>
              </a:r>
            </a:p>
          </p:txBody>
        </p:sp>
        <p:pic>
          <p:nvPicPr>
            <p:cNvPr id="21" name="Resim 20"/>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3" name="Grup 30"/>
          <p:cNvGrpSpPr/>
          <p:nvPr/>
        </p:nvGrpSpPr>
        <p:grpSpPr>
          <a:xfrm>
            <a:off x="1676400" y="5105401"/>
            <a:ext cx="4343400" cy="769442"/>
            <a:chOff x="554927" y="1881525"/>
            <a:chExt cx="7464948" cy="395541"/>
          </a:xfrm>
        </p:grpSpPr>
        <p:sp>
          <p:nvSpPr>
            <p:cNvPr id="32" name="Metin kutusu 31"/>
            <p:cNvSpPr txBox="1"/>
            <p:nvPr/>
          </p:nvSpPr>
          <p:spPr>
            <a:xfrm>
              <a:off x="746177" y="1881525"/>
              <a:ext cx="7273698" cy="395541"/>
            </a:xfrm>
            <a:prstGeom prst="rect">
              <a:avLst/>
            </a:prstGeom>
            <a:noFill/>
          </p:spPr>
          <p:txBody>
            <a:bodyPr wrap="square" rtlCol="0">
              <a:spAutoFit/>
            </a:bodyPr>
            <a:lstStyle/>
            <a:p>
              <a:r>
                <a:rPr lang="tr-TR" sz="2200" dirty="0">
                  <a:latin typeface="Comic Sans MS" pitchFamily="66" charset="0"/>
                </a:rPr>
                <a:t>Çocuğunuza “hayır” demeyi öğretin.</a:t>
              </a:r>
            </a:p>
          </p:txBody>
        </p:sp>
        <p:pic>
          <p:nvPicPr>
            <p:cNvPr id="33" name="Resim 32"/>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4" name="Grup 46"/>
          <p:cNvGrpSpPr/>
          <p:nvPr/>
        </p:nvGrpSpPr>
        <p:grpSpPr>
          <a:xfrm>
            <a:off x="304800" y="3581400"/>
            <a:ext cx="5598713" cy="1107996"/>
            <a:chOff x="554927" y="1881525"/>
            <a:chExt cx="7464950" cy="1107996"/>
          </a:xfrm>
        </p:grpSpPr>
        <p:sp>
          <p:nvSpPr>
            <p:cNvPr id="48" name="Metin kutusu 47"/>
            <p:cNvSpPr txBox="1"/>
            <p:nvPr/>
          </p:nvSpPr>
          <p:spPr>
            <a:xfrm>
              <a:off x="746178" y="1881525"/>
              <a:ext cx="7273699" cy="1107996"/>
            </a:xfrm>
            <a:prstGeom prst="rect">
              <a:avLst/>
            </a:prstGeom>
            <a:noFill/>
          </p:spPr>
          <p:txBody>
            <a:bodyPr wrap="square" rtlCol="0">
              <a:spAutoFit/>
            </a:bodyPr>
            <a:lstStyle/>
            <a:p>
              <a:r>
                <a:rPr lang="tr-TR" sz="2200" dirty="0">
                  <a:latin typeface="Comic Sans MS" pitchFamily="66" charset="0"/>
                </a:rPr>
                <a:t>Duygu ve düşüncelerini korkmadan ve açık </a:t>
              </a:r>
              <a:r>
                <a:rPr lang="tr-TR" sz="2200" dirty="0" smtClean="0">
                  <a:latin typeface="Comic Sans MS" pitchFamily="66" charset="0"/>
                </a:rPr>
                <a:t>yüreklilikle </a:t>
              </a:r>
              <a:r>
                <a:rPr lang="tr-TR" sz="2200" dirty="0">
                  <a:latin typeface="Comic Sans MS" pitchFamily="66" charset="0"/>
                </a:rPr>
                <a:t>sizinle paylaşabileceği bir ortam </a:t>
              </a:r>
              <a:r>
                <a:rPr lang="tr-TR" sz="2200" dirty="0" smtClean="0">
                  <a:latin typeface="Comic Sans MS" pitchFamily="66" charset="0"/>
                </a:rPr>
                <a:t>oluşturun</a:t>
              </a:r>
              <a:r>
                <a:rPr lang="tr-TR" sz="2200" dirty="0">
                  <a:latin typeface="Comic Sans MS" pitchFamily="66" charset="0"/>
                </a:rPr>
                <a:t>.</a:t>
              </a:r>
            </a:p>
          </p:txBody>
        </p:sp>
        <p:pic>
          <p:nvPicPr>
            <p:cNvPr id="49" name="Resim 48"/>
            <p:cNvPicPr>
              <a:picLocks noChangeAspect="1"/>
            </p:cNvPicPr>
            <p:nvPr/>
          </p:nvPicPr>
          <p:blipFill>
            <a:blip r:embed="rId4" cstate="print"/>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895396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3"/>
          <p:cNvSpPr/>
          <p:nvPr/>
        </p:nvSpPr>
        <p:spPr>
          <a:xfrm flipH="1">
            <a:off x="5562600" y="1143000"/>
            <a:ext cx="3358727" cy="5330825"/>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print">
              <a:alphaModFix amt="92000"/>
            </a:blip>
            <a:srcRect/>
            <a:stretch>
              <a:fillRect t="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2" name="Grup 18"/>
          <p:cNvGrpSpPr/>
          <p:nvPr/>
        </p:nvGrpSpPr>
        <p:grpSpPr>
          <a:xfrm>
            <a:off x="381000" y="1981200"/>
            <a:ext cx="5598712" cy="1785104"/>
            <a:chOff x="554927" y="1881525"/>
            <a:chExt cx="7464949" cy="1785104"/>
          </a:xfrm>
        </p:grpSpPr>
        <p:sp>
          <p:nvSpPr>
            <p:cNvPr id="20" name="Metin kutusu 19"/>
            <p:cNvSpPr txBox="1"/>
            <p:nvPr/>
          </p:nvSpPr>
          <p:spPr>
            <a:xfrm>
              <a:off x="746178" y="1881525"/>
              <a:ext cx="7273698" cy="1785104"/>
            </a:xfrm>
            <a:prstGeom prst="rect">
              <a:avLst/>
            </a:prstGeom>
            <a:noFill/>
          </p:spPr>
          <p:txBody>
            <a:bodyPr wrap="square" rtlCol="0">
              <a:spAutoFit/>
            </a:bodyPr>
            <a:lstStyle/>
            <a:p>
              <a:r>
                <a:rPr lang="tr-TR" sz="2200" dirty="0">
                  <a:latin typeface="Comic Sans MS" pitchFamily="66" charset="0"/>
                </a:rPr>
                <a:t>Herhangi bir gruptan baskı gördüğünde veya </a:t>
              </a:r>
              <a:r>
                <a:rPr lang="tr-TR" sz="2200" dirty="0" smtClean="0">
                  <a:latin typeface="Comic Sans MS" pitchFamily="66" charset="0"/>
                </a:rPr>
                <a:t>istemediği </a:t>
              </a:r>
              <a:r>
                <a:rPr lang="tr-TR" sz="2200" dirty="0">
                  <a:latin typeface="Comic Sans MS" pitchFamily="66" charset="0"/>
                </a:rPr>
                <a:t>bir davranışı yapmaya zorlandığında, </a:t>
              </a:r>
              <a:r>
                <a:rPr lang="tr-TR" sz="2200" dirty="0" smtClean="0">
                  <a:latin typeface="Comic Sans MS" pitchFamily="66" charset="0"/>
                </a:rPr>
                <a:t> bunu </a:t>
              </a:r>
              <a:r>
                <a:rPr lang="tr-TR" sz="2200" dirty="0">
                  <a:latin typeface="Comic Sans MS" pitchFamily="66" charset="0"/>
                </a:rPr>
                <a:t>sizinle veya öğretmenleriyle paylaşabileceği </a:t>
              </a:r>
            </a:p>
            <a:p>
              <a:r>
                <a:rPr lang="tr-TR" sz="2200" dirty="0">
                  <a:latin typeface="Comic Sans MS" pitchFamily="66" charset="0"/>
                </a:rPr>
                <a:t>konusunda ona cesaret kazandırın.</a:t>
              </a:r>
            </a:p>
          </p:txBody>
        </p:sp>
        <p:pic>
          <p:nvPicPr>
            <p:cNvPr id="21" name="Resim 20"/>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3" name="Grup 46"/>
          <p:cNvGrpSpPr/>
          <p:nvPr/>
        </p:nvGrpSpPr>
        <p:grpSpPr>
          <a:xfrm>
            <a:off x="1447800" y="3962400"/>
            <a:ext cx="4800600" cy="2133600"/>
            <a:chOff x="554927" y="1881525"/>
            <a:chExt cx="7464949" cy="1446550"/>
          </a:xfrm>
        </p:grpSpPr>
        <p:sp>
          <p:nvSpPr>
            <p:cNvPr id="48" name="Metin kutusu 47"/>
            <p:cNvSpPr txBox="1"/>
            <p:nvPr/>
          </p:nvSpPr>
          <p:spPr>
            <a:xfrm>
              <a:off x="746178" y="1881525"/>
              <a:ext cx="7273698" cy="1446550"/>
            </a:xfrm>
            <a:prstGeom prst="rect">
              <a:avLst/>
            </a:prstGeom>
            <a:noFill/>
          </p:spPr>
          <p:txBody>
            <a:bodyPr wrap="square" rtlCol="0">
              <a:spAutoFit/>
            </a:bodyPr>
            <a:lstStyle/>
            <a:p>
              <a:r>
                <a:rPr lang="tr-TR" sz="2200" dirty="0">
                  <a:latin typeface="Comic Sans MS" pitchFamily="66" charset="0"/>
                </a:rPr>
                <a:t>Çocuğunuzun, davranışlarının sonuçlarını fark </a:t>
              </a:r>
              <a:r>
                <a:rPr lang="tr-TR" sz="2200" dirty="0" smtClean="0">
                  <a:latin typeface="Comic Sans MS" pitchFamily="66" charset="0"/>
                </a:rPr>
                <a:t>etmesini</a:t>
              </a:r>
              <a:r>
                <a:rPr lang="tr-TR" sz="2200" dirty="0">
                  <a:latin typeface="Comic Sans MS" pitchFamily="66" charset="0"/>
                </a:rPr>
                <a:t>, davranışlarının sonucunda kendisine </a:t>
              </a:r>
              <a:r>
                <a:rPr lang="tr-TR" sz="2200" dirty="0" smtClean="0">
                  <a:latin typeface="Comic Sans MS" pitchFamily="66" charset="0"/>
                </a:rPr>
                <a:t>veya </a:t>
              </a:r>
              <a:r>
                <a:rPr lang="tr-TR" sz="2200" dirty="0">
                  <a:latin typeface="Comic Sans MS" pitchFamily="66" charset="0"/>
                </a:rPr>
                <a:t>başkalarına verebileceği zararları </a:t>
              </a:r>
              <a:r>
                <a:rPr lang="tr-TR" sz="2200" dirty="0" smtClean="0">
                  <a:latin typeface="Comic Sans MS" pitchFamily="66" charset="0"/>
                </a:rPr>
                <a:t>düşünmesini </a:t>
              </a:r>
              <a:r>
                <a:rPr lang="tr-TR" sz="2200" dirty="0">
                  <a:latin typeface="Comic Sans MS" pitchFamily="66" charset="0"/>
                </a:rPr>
                <a:t>sağlayın.</a:t>
              </a:r>
            </a:p>
          </p:txBody>
        </p:sp>
        <p:pic>
          <p:nvPicPr>
            <p:cNvPr id="49" name="Resim 48"/>
            <p:cNvPicPr>
              <a:picLocks noChangeAspect="1"/>
            </p:cNvPicPr>
            <p:nvPr/>
          </p:nvPicPr>
          <p:blipFill>
            <a:blip r:embed="rId4" cstate="print"/>
            <a:stretch>
              <a:fillRect/>
            </a:stretch>
          </p:blipFill>
          <p:spPr>
            <a:xfrm>
              <a:off x="554927" y="1991580"/>
              <a:ext cx="191250" cy="180000"/>
            </a:xfrm>
            <a:prstGeom prst="rect">
              <a:avLst/>
            </a:prstGeom>
          </p:spPr>
        </p:pic>
      </p:grpSp>
      <p:sp>
        <p:nvSpPr>
          <p:cNvPr id="14" name="Metin kutusu 27"/>
          <p:cNvSpPr txBox="1"/>
          <p:nvPr/>
        </p:nvSpPr>
        <p:spPr>
          <a:xfrm>
            <a:off x="304800" y="228600"/>
            <a:ext cx="7467600" cy="861774"/>
          </a:xfrm>
          <a:prstGeom prst="rect">
            <a:avLst/>
          </a:prstGeom>
          <a:solidFill>
            <a:schemeClr val="bg1">
              <a:alpha val="50000"/>
            </a:schemeClr>
          </a:solidFill>
        </p:spPr>
        <p:txBody>
          <a:bodyPr wrap="square" rtlCol="0">
            <a:spAutoFit/>
          </a:bodyPr>
          <a:lstStyle/>
          <a:p>
            <a:r>
              <a:rPr lang="tr-TR" sz="2500" b="1" dirty="0">
                <a:solidFill>
                  <a:srgbClr val="FF0000"/>
                </a:solidFill>
                <a:latin typeface="Comic Sans MS" pitchFamily="66" charset="0"/>
              </a:rPr>
              <a:t>Çocuğunuzun maruz kalabileceği akran baskısı karşısında tedbir </a:t>
            </a:r>
            <a:r>
              <a:rPr lang="tr-TR" sz="2500" b="1" dirty="0" smtClean="0">
                <a:solidFill>
                  <a:srgbClr val="FF0000"/>
                </a:solidFill>
                <a:latin typeface="Comic Sans MS" pitchFamily="66" charset="0"/>
              </a:rPr>
              <a:t>alabilmeniz </a:t>
            </a:r>
            <a:r>
              <a:rPr lang="tr-TR" sz="2500" b="1" dirty="0">
                <a:solidFill>
                  <a:srgbClr val="FF0000"/>
                </a:solidFill>
                <a:latin typeface="Comic Sans MS" pitchFamily="66" charset="0"/>
              </a:rPr>
              <a:t>için…</a:t>
            </a:r>
          </a:p>
        </p:txBody>
      </p:sp>
    </p:spTree>
    <p:extLst>
      <p:ext uri="{BB962C8B-B14F-4D97-AF65-F5344CB8AC3E}">
        <p14:creationId xmlns:p14="http://schemas.microsoft.com/office/powerpoint/2010/main" val="263104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3"/>
          <p:cNvSpPr/>
          <p:nvPr/>
        </p:nvSpPr>
        <p:spPr>
          <a:xfrm flipH="1">
            <a:off x="5791200" y="1143000"/>
            <a:ext cx="3053927" cy="5178425"/>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print">
              <a:alphaModFix amt="92000"/>
            </a:blip>
            <a:srcRect/>
            <a:stretch>
              <a:fillRect t="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2" name="Grup 30"/>
          <p:cNvGrpSpPr/>
          <p:nvPr/>
        </p:nvGrpSpPr>
        <p:grpSpPr>
          <a:xfrm>
            <a:off x="304800" y="2057400"/>
            <a:ext cx="5598713" cy="2123658"/>
            <a:chOff x="554927" y="1881525"/>
            <a:chExt cx="7464950" cy="2123658"/>
          </a:xfrm>
        </p:grpSpPr>
        <p:sp>
          <p:nvSpPr>
            <p:cNvPr id="32" name="Metin kutusu 31"/>
            <p:cNvSpPr txBox="1"/>
            <p:nvPr/>
          </p:nvSpPr>
          <p:spPr>
            <a:xfrm>
              <a:off x="746178" y="1881525"/>
              <a:ext cx="7273699" cy="2123658"/>
            </a:xfrm>
            <a:prstGeom prst="rect">
              <a:avLst/>
            </a:prstGeom>
            <a:noFill/>
          </p:spPr>
          <p:txBody>
            <a:bodyPr wrap="square" rtlCol="0">
              <a:spAutoFit/>
            </a:bodyPr>
            <a:lstStyle/>
            <a:p>
              <a:r>
                <a:rPr lang="tr-TR" sz="2200" dirty="0">
                  <a:latin typeface="Comic Sans MS" pitchFamily="66" charset="0"/>
                </a:rPr>
                <a:t>Çocuğunuza kısa ve uzun vadeli hedefler </a:t>
              </a:r>
              <a:r>
                <a:rPr lang="tr-TR" sz="2200" dirty="0" smtClean="0">
                  <a:latin typeface="Comic Sans MS" pitchFamily="66" charset="0"/>
                </a:rPr>
                <a:t>koyun. Onunla neden okula </a:t>
              </a:r>
              <a:r>
                <a:rPr lang="tr-TR" sz="2200" dirty="0">
                  <a:latin typeface="Comic Sans MS" pitchFamily="66" charset="0"/>
                </a:rPr>
                <a:t>gittiği, okula gitmesinin esas </a:t>
              </a:r>
              <a:r>
                <a:rPr lang="tr-TR" sz="2200" dirty="0" smtClean="0">
                  <a:latin typeface="Comic Sans MS" pitchFamily="66" charset="0"/>
                </a:rPr>
                <a:t>amacının </a:t>
              </a:r>
              <a:r>
                <a:rPr lang="tr-TR" sz="2200" dirty="0">
                  <a:latin typeface="Comic Sans MS" pitchFamily="66" charset="0"/>
                </a:rPr>
                <a:t>ne olduğu, </a:t>
              </a:r>
              <a:r>
                <a:rPr lang="tr-TR" sz="2200" dirty="0" smtClean="0">
                  <a:latin typeface="Comic Sans MS" pitchFamily="66" charset="0"/>
                </a:rPr>
                <a:t>ileride nasıl </a:t>
              </a:r>
              <a:r>
                <a:rPr lang="tr-TR" sz="2200" dirty="0">
                  <a:latin typeface="Comic Sans MS" pitchFamily="66" charset="0"/>
                </a:rPr>
                <a:t>bir hayat hayal </a:t>
              </a:r>
              <a:r>
                <a:rPr lang="tr-TR" sz="2200" dirty="0" smtClean="0">
                  <a:latin typeface="Comic Sans MS" pitchFamily="66" charset="0"/>
                </a:rPr>
                <a:t>ettiği </a:t>
              </a:r>
              <a:r>
                <a:rPr lang="tr-TR" sz="2200" dirty="0">
                  <a:latin typeface="Comic Sans MS" pitchFamily="66" charset="0"/>
                </a:rPr>
                <a:t>gibi esas amacına bağlanmasını </a:t>
              </a:r>
              <a:r>
                <a:rPr lang="tr-TR" sz="2200" dirty="0" smtClean="0">
                  <a:latin typeface="Comic Sans MS" pitchFamily="66" charset="0"/>
                </a:rPr>
                <a:t>kolaylaştıracak </a:t>
              </a:r>
              <a:r>
                <a:rPr lang="tr-TR" sz="2200" dirty="0">
                  <a:latin typeface="Comic Sans MS" pitchFamily="66" charset="0"/>
                </a:rPr>
                <a:t>konuşmalar yapın.</a:t>
              </a:r>
            </a:p>
          </p:txBody>
        </p:sp>
        <p:pic>
          <p:nvPicPr>
            <p:cNvPr id="33" name="Resim 32"/>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3" name="Grup 21"/>
          <p:cNvGrpSpPr/>
          <p:nvPr/>
        </p:nvGrpSpPr>
        <p:grpSpPr>
          <a:xfrm>
            <a:off x="1600200" y="4419601"/>
            <a:ext cx="4572000" cy="2123658"/>
            <a:chOff x="554927" y="1881525"/>
            <a:chExt cx="7109476" cy="1500305"/>
          </a:xfrm>
        </p:grpSpPr>
        <p:sp>
          <p:nvSpPr>
            <p:cNvPr id="23" name="Metin kutusu 22"/>
            <p:cNvSpPr txBox="1"/>
            <p:nvPr/>
          </p:nvSpPr>
          <p:spPr>
            <a:xfrm>
              <a:off x="746178" y="1881525"/>
              <a:ext cx="6918225" cy="1500305"/>
            </a:xfrm>
            <a:prstGeom prst="rect">
              <a:avLst/>
            </a:prstGeom>
            <a:noFill/>
          </p:spPr>
          <p:txBody>
            <a:bodyPr wrap="square" rtlCol="0">
              <a:spAutoFit/>
            </a:bodyPr>
            <a:lstStyle/>
            <a:p>
              <a:r>
                <a:rPr lang="tr-TR" sz="2200" dirty="0">
                  <a:latin typeface="Comic Sans MS" pitchFamily="66" charset="0"/>
                </a:rPr>
                <a:t>İstemediği veya yanlış olan şeylere karşı </a:t>
              </a:r>
              <a:r>
                <a:rPr lang="tr-TR" sz="2200" dirty="0" smtClean="0">
                  <a:latin typeface="Comic Sans MS" pitchFamily="66" charset="0"/>
                </a:rPr>
                <a:t>koyarak</a:t>
              </a:r>
              <a:r>
                <a:rPr lang="tr-TR" sz="2200" dirty="0">
                  <a:latin typeface="Comic Sans MS" pitchFamily="66" charset="0"/>
                </a:rPr>
                <a:t>, yanlışa “hayır” diyerek güçlü </a:t>
              </a:r>
              <a:r>
                <a:rPr lang="tr-TR" sz="2200" dirty="0" smtClean="0">
                  <a:latin typeface="Comic Sans MS" pitchFamily="66" charset="0"/>
                </a:rPr>
                <a:t>olabileceğini</a:t>
              </a:r>
              <a:r>
                <a:rPr lang="tr-TR" sz="2200" dirty="0">
                  <a:latin typeface="Comic Sans MS" pitchFamily="66" charset="0"/>
                </a:rPr>
                <a:t>, esas güçlü ve erdemli </a:t>
              </a:r>
              <a:r>
                <a:rPr lang="tr-TR" sz="2200" dirty="0" smtClean="0">
                  <a:latin typeface="Comic Sans MS" pitchFamily="66" charset="0"/>
                </a:rPr>
                <a:t>davranışın </a:t>
              </a:r>
              <a:r>
                <a:rPr lang="tr-TR" sz="2200" dirty="0">
                  <a:latin typeface="Comic Sans MS" pitchFamily="66" charset="0"/>
                </a:rPr>
                <a:t>bu olduğunu ona öğretin.</a:t>
              </a:r>
            </a:p>
          </p:txBody>
        </p:sp>
        <p:pic>
          <p:nvPicPr>
            <p:cNvPr id="24" name="Resim 23"/>
            <p:cNvPicPr>
              <a:picLocks noChangeAspect="1"/>
            </p:cNvPicPr>
            <p:nvPr/>
          </p:nvPicPr>
          <p:blipFill>
            <a:blip r:embed="rId4" cstate="print"/>
            <a:stretch>
              <a:fillRect/>
            </a:stretch>
          </p:blipFill>
          <p:spPr>
            <a:xfrm>
              <a:off x="554927" y="1991580"/>
              <a:ext cx="191250" cy="180000"/>
            </a:xfrm>
            <a:prstGeom prst="rect">
              <a:avLst/>
            </a:prstGeom>
          </p:spPr>
        </p:pic>
      </p:grpSp>
      <p:sp>
        <p:nvSpPr>
          <p:cNvPr id="14" name="Metin kutusu 27"/>
          <p:cNvSpPr txBox="1"/>
          <p:nvPr/>
        </p:nvSpPr>
        <p:spPr>
          <a:xfrm>
            <a:off x="304800" y="228600"/>
            <a:ext cx="7467600" cy="861774"/>
          </a:xfrm>
          <a:prstGeom prst="rect">
            <a:avLst/>
          </a:prstGeom>
          <a:solidFill>
            <a:schemeClr val="bg1">
              <a:alpha val="50000"/>
            </a:schemeClr>
          </a:solidFill>
        </p:spPr>
        <p:txBody>
          <a:bodyPr wrap="square" rtlCol="0">
            <a:spAutoFit/>
          </a:bodyPr>
          <a:lstStyle/>
          <a:p>
            <a:r>
              <a:rPr lang="tr-TR" sz="2500" b="1" dirty="0">
                <a:solidFill>
                  <a:srgbClr val="FF0000"/>
                </a:solidFill>
                <a:latin typeface="Comic Sans MS" pitchFamily="66" charset="0"/>
              </a:rPr>
              <a:t>Çocuğunuzun maruz kalabileceği akran baskısı karşısında tedbir </a:t>
            </a:r>
            <a:r>
              <a:rPr lang="tr-TR" sz="2500" b="1" dirty="0" smtClean="0">
                <a:solidFill>
                  <a:srgbClr val="FF0000"/>
                </a:solidFill>
                <a:latin typeface="Comic Sans MS" pitchFamily="66" charset="0"/>
              </a:rPr>
              <a:t>alabilmeniz </a:t>
            </a:r>
            <a:r>
              <a:rPr lang="tr-TR" sz="2500" b="1" dirty="0">
                <a:solidFill>
                  <a:srgbClr val="FF0000"/>
                </a:solidFill>
                <a:latin typeface="Comic Sans MS" pitchFamily="66" charset="0"/>
              </a:rPr>
              <a:t>için…</a:t>
            </a:r>
          </a:p>
        </p:txBody>
      </p:sp>
    </p:spTree>
    <p:extLst>
      <p:ext uri="{BB962C8B-B14F-4D97-AF65-F5344CB8AC3E}">
        <p14:creationId xmlns:p14="http://schemas.microsoft.com/office/powerpoint/2010/main" val="4215104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latin typeface="Comic Sans MS" pitchFamily="66" charset="0"/>
            </a:endParaRPr>
          </a:p>
        </p:txBody>
      </p:sp>
      <p:sp>
        <p:nvSpPr>
          <p:cNvPr id="26" name="Freeform 5"/>
          <p:cNvSpPr>
            <a:spLocks/>
          </p:cNvSpPr>
          <p:nvPr/>
        </p:nvSpPr>
        <p:spPr bwMode="auto">
          <a:xfrm flipH="1">
            <a:off x="-2" y="481179"/>
            <a:ext cx="267490"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E61F4F"/>
          </a:solidFill>
          <a:ln>
            <a:noFill/>
          </a:ln>
        </p:spPr>
        <p:txBody>
          <a:bodyPr vert="horz" wrap="square" lIns="91440" tIns="45720" rIns="91440" bIns="45720" numCol="1" anchor="t" anchorCtr="0" compatLnSpc="1">
            <a:prstTxWarp prst="textNoShape">
              <a:avLst/>
            </a:prstTxWarp>
          </a:bodyPr>
          <a:lstStyle/>
          <a:p>
            <a:endParaRPr lang="tr-TR" dirty="0">
              <a:latin typeface="Comic Sans MS" pitchFamily="66" charset="0"/>
            </a:endParaRPr>
          </a:p>
        </p:txBody>
      </p:sp>
      <p:sp>
        <p:nvSpPr>
          <p:cNvPr id="28" name="Metin kutusu 27"/>
          <p:cNvSpPr txBox="1"/>
          <p:nvPr/>
        </p:nvSpPr>
        <p:spPr>
          <a:xfrm>
            <a:off x="457200" y="304800"/>
            <a:ext cx="4800600" cy="769441"/>
          </a:xfrm>
          <a:prstGeom prst="rect">
            <a:avLst/>
          </a:prstGeom>
          <a:solidFill>
            <a:schemeClr val="bg1">
              <a:alpha val="51000"/>
            </a:schemeClr>
          </a:solidFill>
        </p:spPr>
        <p:txBody>
          <a:bodyPr wrap="square" rtlCol="0">
            <a:spAutoFit/>
          </a:bodyPr>
          <a:lstStyle/>
          <a:p>
            <a:r>
              <a:rPr lang="tr-TR" sz="4400" b="1" dirty="0" smtClean="0">
                <a:solidFill>
                  <a:srgbClr val="FF0000"/>
                </a:solidFill>
                <a:latin typeface="Comic Sans MS" pitchFamily="66" charset="0"/>
              </a:rPr>
              <a:t>Çocuk ve Sınırlar</a:t>
            </a:r>
            <a:endParaRPr lang="tr-TR" sz="4400" b="1" dirty="0">
              <a:solidFill>
                <a:srgbClr val="FF0000"/>
              </a:solidFill>
              <a:latin typeface="Comic Sans MS" pitchFamily="66" charset="0"/>
            </a:endParaRPr>
          </a:p>
        </p:txBody>
      </p:sp>
      <p:grpSp>
        <p:nvGrpSpPr>
          <p:cNvPr id="3" name="Grup 13"/>
          <p:cNvGrpSpPr/>
          <p:nvPr/>
        </p:nvGrpSpPr>
        <p:grpSpPr>
          <a:xfrm>
            <a:off x="242701" y="1782487"/>
            <a:ext cx="5598713" cy="769441"/>
            <a:chOff x="554927" y="1881525"/>
            <a:chExt cx="7464950" cy="769441"/>
          </a:xfrm>
        </p:grpSpPr>
        <p:sp>
          <p:nvSpPr>
            <p:cNvPr id="16" name="Metin kutusu 15"/>
            <p:cNvSpPr txBox="1"/>
            <p:nvPr/>
          </p:nvSpPr>
          <p:spPr>
            <a:xfrm>
              <a:off x="746178" y="1881525"/>
              <a:ext cx="7273699" cy="769441"/>
            </a:xfrm>
            <a:prstGeom prst="rect">
              <a:avLst/>
            </a:prstGeom>
            <a:noFill/>
          </p:spPr>
          <p:txBody>
            <a:bodyPr wrap="square" rtlCol="0">
              <a:spAutoFit/>
            </a:bodyPr>
            <a:lstStyle/>
            <a:p>
              <a:r>
                <a:rPr lang="it-IT" sz="2200" dirty="0">
                  <a:latin typeface="Comic Sans MS" pitchFamily="66" charset="0"/>
                </a:rPr>
                <a:t>Her çocuğun sınırlarını bilmeye ihtiyacı vardır.</a:t>
              </a:r>
            </a:p>
          </p:txBody>
        </p:sp>
        <p:pic>
          <p:nvPicPr>
            <p:cNvPr id="17" name="Resim 16"/>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4" name="Grup 26"/>
          <p:cNvGrpSpPr/>
          <p:nvPr/>
        </p:nvGrpSpPr>
        <p:grpSpPr>
          <a:xfrm>
            <a:off x="230231" y="2541243"/>
            <a:ext cx="5598711" cy="430887"/>
            <a:chOff x="554927" y="1881525"/>
            <a:chExt cx="7464948" cy="430887"/>
          </a:xfrm>
        </p:grpSpPr>
        <p:sp>
          <p:nvSpPr>
            <p:cNvPr id="30" name="Metin kutusu 29"/>
            <p:cNvSpPr txBox="1"/>
            <p:nvPr/>
          </p:nvSpPr>
          <p:spPr>
            <a:xfrm>
              <a:off x="746177" y="1881525"/>
              <a:ext cx="7273698" cy="430887"/>
            </a:xfrm>
            <a:prstGeom prst="rect">
              <a:avLst/>
            </a:prstGeom>
            <a:noFill/>
          </p:spPr>
          <p:txBody>
            <a:bodyPr wrap="square" rtlCol="0">
              <a:spAutoFit/>
            </a:bodyPr>
            <a:lstStyle/>
            <a:p>
              <a:r>
                <a:rPr lang="tr-TR" sz="2200" dirty="0">
                  <a:latin typeface="Comic Sans MS" pitchFamily="66" charset="0"/>
                </a:rPr>
                <a:t>Sınırlar çocuğun kapasitesini aşmamalı.</a:t>
              </a:r>
            </a:p>
          </p:txBody>
        </p:sp>
        <p:pic>
          <p:nvPicPr>
            <p:cNvPr id="31" name="Resim 30"/>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5" name="Grup 18"/>
          <p:cNvGrpSpPr/>
          <p:nvPr/>
        </p:nvGrpSpPr>
        <p:grpSpPr>
          <a:xfrm>
            <a:off x="280109" y="3240670"/>
            <a:ext cx="5598713" cy="769441"/>
            <a:chOff x="554927" y="1881525"/>
            <a:chExt cx="7464950" cy="769441"/>
          </a:xfrm>
        </p:grpSpPr>
        <p:sp>
          <p:nvSpPr>
            <p:cNvPr id="20" name="Metin kutusu 19"/>
            <p:cNvSpPr txBox="1"/>
            <p:nvPr/>
          </p:nvSpPr>
          <p:spPr>
            <a:xfrm>
              <a:off x="746178" y="1881525"/>
              <a:ext cx="7273699" cy="769441"/>
            </a:xfrm>
            <a:prstGeom prst="rect">
              <a:avLst/>
            </a:prstGeom>
            <a:noFill/>
          </p:spPr>
          <p:txBody>
            <a:bodyPr wrap="square" rtlCol="0">
              <a:spAutoFit/>
            </a:bodyPr>
            <a:lstStyle/>
            <a:p>
              <a:r>
                <a:rPr lang="tr-TR" sz="2200" dirty="0">
                  <a:latin typeface="Comic Sans MS" pitchFamily="66" charset="0"/>
                </a:rPr>
                <a:t>Koyduğunuz sınırlar açık ve anlaşılır olmalı.</a:t>
              </a:r>
            </a:p>
          </p:txBody>
        </p:sp>
        <p:pic>
          <p:nvPicPr>
            <p:cNvPr id="21" name="Resim 20"/>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6" name="Grup 21"/>
          <p:cNvGrpSpPr/>
          <p:nvPr/>
        </p:nvGrpSpPr>
        <p:grpSpPr>
          <a:xfrm>
            <a:off x="228600" y="4191000"/>
            <a:ext cx="6539099" cy="769441"/>
            <a:chOff x="554927" y="1881525"/>
            <a:chExt cx="7464950" cy="769441"/>
          </a:xfrm>
        </p:grpSpPr>
        <p:sp>
          <p:nvSpPr>
            <p:cNvPr id="23" name="Metin kutusu 22"/>
            <p:cNvSpPr txBox="1"/>
            <p:nvPr/>
          </p:nvSpPr>
          <p:spPr>
            <a:xfrm>
              <a:off x="746178" y="1881525"/>
              <a:ext cx="7273699" cy="769441"/>
            </a:xfrm>
            <a:prstGeom prst="rect">
              <a:avLst/>
            </a:prstGeom>
            <a:noFill/>
          </p:spPr>
          <p:txBody>
            <a:bodyPr wrap="square" rtlCol="0">
              <a:spAutoFit/>
            </a:bodyPr>
            <a:lstStyle/>
            <a:p>
              <a:r>
                <a:rPr lang="tr-TR" sz="2200" dirty="0">
                  <a:latin typeface="Comic Sans MS" pitchFamily="66" charset="0"/>
                </a:rPr>
                <a:t>Kurallarınız çocuğa ne yapmamasını söylediği kadar </a:t>
              </a:r>
              <a:r>
                <a:rPr lang="tr-TR" sz="2200" dirty="0" smtClean="0">
                  <a:latin typeface="Comic Sans MS" pitchFamily="66" charset="0"/>
                </a:rPr>
                <a:t>ne </a:t>
              </a:r>
              <a:r>
                <a:rPr lang="tr-TR" sz="2200" dirty="0">
                  <a:latin typeface="Comic Sans MS" pitchFamily="66" charset="0"/>
                </a:rPr>
                <a:t>yapması gerektiğini de söylemeli.</a:t>
              </a:r>
            </a:p>
          </p:txBody>
        </p:sp>
        <p:pic>
          <p:nvPicPr>
            <p:cNvPr id="24" name="Resim 23"/>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7" name="Grup 28"/>
          <p:cNvGrpSpPr/>
          <p:nvPr/>
        </p:nvGrpSpPr>
        <p:grpSpPr>
          <a:xfrm>
            <a:off x="1600200" y="5334000"/>
            <a:ext cx="5598712" cy="1107996"/>
            <a:chOff x="554927" y="1881525"/>
            <a:chExt cx="7464949" cy="1107996"/>
          </a:xfrm>
        </p:grpSpPr>
        <p:sp>
          <p:nvSpPr>
            <p:cNvPr id="32" name="Metin kutusu 31"/>
            <p:cNvSpPr txBox="1"/>
            <p:nvPr/>
          </p:nvSpPr>
          <p:spPr>
            <a:xfrm>
              <a:off x="746178" y="1881525"/>
              <a:ext cx="7273698" cy="1107996"/>
            </a:xfrm>
            <a:prstGeom prst="rect">
              <a:avLst/>
            </a:prstGeom>
            <a:noFill/>
          </p:spPr>
          <p:txBody>
            <a:bodyPr wrap="square" rtlCol="0">
              <a:spAutoFit/>
            </a:bodyPr>
            <a:lstStyle/>
            <a:p>
              <a:r>
                <a:rPr lang="tr-TR" sz="2200" dirty="0">
                  <a:latin typeface="Comic Sans MS" pitchFamily="66" charset="0"/>
                </a:rPr>
                <a:t>Sınırlarınız geniş olsun ama bunları tutarlı ve</a:t>
              </a:r>
            </a:p>
            <a:p>
              <a:r>
                <a:rPr lang="tr-TR" sz="2200" dirty="0">
                  <a:latin typeface="Comic Sans MS" pitchFamily="66" charset="0"/>
                </a:rPr>
                <a:t>“deliksiz” tutun.</a:t>
              </a:r>
            </a:p>
          </p:txBody>
        </p:sp>
        <p:pic>
          <p:nvPicPr>
            <p:cNvPr id="33" name="Resim 32"/>
            <p:cNvPicPr>
              <a:picLocks noChangeAspect="1"/>
            </p:cNvPicPr>
            <p:nvPr/>
          </p:nvPicPr>
          <p:blipFill>
            <a:blip r:embed="rId3" cstate="print"/>
            <a:stretch>
              <a:fillRect/>
            </a:stretch>
          </p:blipFill>
          <p:spPr>
            <a:xfrm>
              <a:off x="554927" y="1991580"/>
              <a:ext cx="191250" cy="180000"/>
            </a:xfrm>
            <a:prstGeom prst="rect">
              <a:avLst/>
            </a:prstGeom>
          </p:spPr>
        </p:pic>
      </p:grpSp>
      <p:pic>
        <p:nvPicPr>
          <p:cNvPr id="2" name="Resim 1"/>
          <p:cNvPicPr>
            <a:picLocks noChangeAspect="1"/>
          </p:cNvPicPr>
          <p:nvPr/>
        </p:nvPicPr>
        <p:blipFill>
          <a:blip r:embed="rId4" cstate="print"/>
          <a:stretch>
            <a:fillRect/>
          </a:stretch>
        </p:blipFill>
        <p:spPr>
          <a:xfrm rot="193750">
            <a:off x="6297474" y="2206948"/>
            <a:ext cx="2726516" cy="4337838"/>
          </a:xfrm>
          <a:prstGeom prst="rect">
            <a:avLst/>
          </a:prstGeom>
        </p:spPr>
      </p:pic>
    </p:spTree>
    <p:extLst>
      <p:ext uri="{BB962C8B-B14F-4D97-AF65-F5344CB8AC3E}">
        <p14:creationId xmlns:p14="http://schemas.microsoft.com/office/powerpoint/2010/main" val="1125385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idx="1"/>
          </p:nvPr>
        </p:nvSpPr>
        <p:spPr/>
        <p:txBody>
          <a:bodyPr>
            <a:normAutofit/>
          </a:bodyPr>
          <a:lstStyle/>
          <a:p>
            <a:r>
              <a:rPr lang="en-US" sz="1800" dirty="0" err="1" smtClean="0"/>
              <a:t>Bowlby</a:t>
            </a:r>
            <a:r>
              <a:rPr lang="en-US" sz="1800" dirty="0" smtClean="0"/>
              <a:t>, J. (1980). </a:t>
            </a:r>
            <a:r>
              <a:rPr lang="en-US" sz="1800" i="1" dirty="0" smtClean="0"/>
              <a:t>Attachment and loss (Vol. 3). Loss, New York: Basic Books. </a:t>
            </a:r>
          </a:p>
          <a:p>
            <a:r>
              <a:rPr lang="en-US" sz="1800" dirty="0" err="1" smtClean="0"/>
              <a:t>Bowlby</a:t>
            </a:r>
            <a:r>
              <a:rPr lang="en-US" sz="1800" dirty="0" smtClean="0"/>
              <a:t>, J. (1988). Developmental psychiatry comes of age. </a:t>
            </a:r>
            <a:r>
              <a:rPr lang="en-US" sz="1800" i="1" dirty="0" smtClean="0"/>
              <a:t>American Journal of Psychiatry, 145, 1-10.</a:t>
            </a:r>
            <a:endParaRPr lang="tr-TR" sz="1800" i="1" dirty="0" smtClean="0"/>
          </a:p>
          <a:p>
            <a:r>
              <a:rPr lang="tr-TR" sz="1800" dirty="0" smtClean="0"/>
              <a:t>Cömert I., </a:t>
            </a:r>
            <a:r>
              <a:rPr lang="tr-TR" sz="1800" dirty="0" err="1" smtClean="0"/>
              <a:t>Ögel</a:t>
            </a:r>
            <a:r>
              <a:rPr lang="tr-TR" sz="1800" dirty="0" smtClean="0"/>
              <a:t> K. (2014). </a:t>
            </a:r>
            <a:r>
              <a:rPr lang="tr-TR" sz="1800" dirty="0" err="1" smtClean="0"/>
              <a:t>Attachment</a:t>
            </a:r>
            <a:r>
              <a:rPr lang="tr-TR" sz="1800" dirty="0" smtClean="0"/>
              <a:t> </a:t>
            </a:r>
            <a:r>
              <a:rPr lang="tr-TR" sz="1800" dirty="0" err="1" smtClean="0"/>
              <a:t>Styles</a:t>
            </a:r>
            <a:r>
              <a:rPr lang="tr-TR" sz="1800" dirty="0" smtClean="0"/>
              <a:t> of </a:t>
            </a:r>
            <a:r>
              <a:rPr lang="tr-TR" sz="1800" dirty="0" err="1" smtClean="0"/>
              <a:t>Adolescent</a:t>
            </a:r>
            <a:r>
              <a:rPr lang="tr-TR" sz="1800" dirty="0" smtClean="0"/>
              <a:t> </a:t>
            </a:r>
            <a:r>
              <a:rPr lang="tr-TR" sz="1800" dirty="0" err="1" smtClean="0"/>
              <a:t>Substance</a:t>
            </a:r>
            <a:r>
              <a:rPr lang="tr-TR" sz="1800" dirty="0" smtClean="0"/>
              <a:t> </a:t>
            </a:r>
            <a:r>
              <a:rPr lang="tr-TR" sz="1800" dirty="0" err="1" smtClean="0"/>
              <a:t>Users</a:t>
            </a:r>
            <a:r>
              <a:rPr lang="tr-TR" sz="1800" dirty="0" smtClean="0"/>
              <a:t>.  </a:t>
            </a:r>
            <a:r>
              <a:rPr lang="en-US" sz="1800" dirty="0" smtClean="0"/>
              <a:t> </a:t>
            </a:r>
            <a:r>
              <a:rPr lang="en-US" sz="1800" i="1" dirty="0" err="1" smtClean="0"/>
              <a:t>Addicta</a:t>
            </a:r>
            <a:r>
              <a:rPr lang="en-US" sz="1800" i="1" dirty="0" smtClean="0"/>
              <a:t>: The Turkish Journal on Addictions • Spring 2014 • 1(1) • 26-40</a:t>
            </a:r>
            <a:r>
              <a:rPr lang="tr-TR" sz="1800" i="1" dirty="0" smtClean="0"/>
              <a:t>.</a:t>
            </a:r>
          </a:p>
          <a:p>
            <a:r>
              <a:rPr lang="tr-TR" sz="1800" dirty="0" smtClean="0"/>
              <a:t>Görgün, S., Tiryaki, A. ve Topbaş, M. (2010). Üniversite öğrencilerinde madde kullanma ve anne babaya bağlanma biçimleri. </a:t>
            </a:r>
            <a:r>
              <a:rPr lang="tr-TR" sz="1800" i="1" dirty="0" smtClean="0"/>
              <a:t>Anadolu Psikiyatri Dergisi, 11, </a:t>
            </a:r>
            <a:r>
              <a:rPr lang="tr-TR" sz="1800" i="1" smtClean="0"/>
              <a:t>305-312.</a:t>
            </a:r>
            <a:endParaRPr lang="tr-TR" sz="1800" i="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Sayılarla tütün kullanımı</a:t>
            </a:r>
            <a:endParaRPr lang="tr-TR" dirty="0"/>
          </a:p>
        </p:txBody>
      </p:sp>
      <p:pic>
        <p:nvPicPr>
          <p:cNvPr id="1026" name="Picture 2"/>
          <p:cNvPicPr>
            <a:picLocks noGrp="1" noChangeAspect="1" noChangeArrowheads="1"/>
          </p:cNvPicPr>
          <p:nvPr>
            <p:ph idx="1"/>
          </p:nvPr>
        </p:nvPicPr>
        <p:blipFill>
          <a:blip r:embed="rId2" cstate="print"/>
          <a:srcRect l="11957" t="25834" r="41304" b="16167"/>
          <a:stretch>
            <a:fillRect/>
          </a:stretch>
        </p:blipFill>
        <p:spPr bwMode="auto">
          <a:xfrm>
            <a:off x="1905000" y="1828800"/>
            <a:ext cx="6781800" cy="4731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Sayılarla tütün kullanımı</a:t>
            </a:r>
            <a:endParaRPr lang="tr-TR" dirty="0"/>
          </a:p>
        </p:txBody>
      </p:sp>
      <p:pic>
        <p:nvPicPr>
          <p:cNvPr id="2050" name="Picture 2"/>
          <p:cNvPicPr>
            <a:picLocks noGrp="1" noChangeAspect="1" noChangeArrowheads="1"/>
          </p:cNvPicPr>
          <p:nvPr>
            <p:ph idx="1"/>
          </p:nvPr>
        </p:nvPicPr>
        <p:blipFill>
          <a:blip r:embed="rId2" cstate="print"/>
          <a:srcRect l="10870" t="20034" r="41304" b="18100"/>
          <a:stretch>
            <a:fillRect/>
          </a:stretch>
        </p:blipFill>
        <p:spPr bwMode="auto">
          <a:xfrm>
            <a:off x="2057400" y="1828800"/>
            <a:ext cx="6400800" cy="4655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Bağımlılık…</a:t>
            </a:r>
            <a:endParaRPr lang="tr-TR" dirty="0"/>
          </a:p>
        </p:txBody>
      </p:sp>
      <p:sp>
        <p:nvSpPr>
          <p:cNvPr id="4" name="3 İçerik Yer Tutucusu"/>
          <p:cNvSpPr>
            <a:spLocks noGrp="1"/>
          </p:cNvSpPr>
          <p:nvPr>
            <p:ph idx="1"/>
          </p:nvPr>
        </p:nvSpPr>
        <p:spPr>
          <a:xfrm>
            <a:off x="1371600" y="1981200"/>
            <a:ext cx="7315200" cy="4191000"/>
          </a:xfrm>
        </p:spPr>
        <p:txBody>
          <a:bodyPr>
            <a:normAutofit/>
          </a:bodyPr>
          <a:lstStyle/>
          <a:p>
            <a:r>
              <a:rPr lang="tr-TR" dirty="0" smtClean="0"/>
              <a:t>Kişinin kendisini kontrol edememesi, günlük davranışlarını bozacak oranda bağımlılık geliştirdiği maddeyle meşgul olması</a:t>
            </a:r>
          </a:p>
          <a:p>
            <a:endParaRPr lang="tr-TR" dirty="0" smtClean="0"/>
          </a:p>
          <a:p>
            <a:r>
              <a:rPr lang="tr-TR" dirty="0" smtClean="0"/>
              <a:t>Bundan zarar görüldüğü hâlde bu maddeleri kullanmaktan vazgeçememesi</a:t>
            </a:r>
          </a:p>
          <a:p>
            <a:endParaRPr lang="tr-TR"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Bağımlılıktaki Risk Faktörleri</a:t>
            </a:r>
            <a:endParaRPr lang="tr-TR" dirty="0"/>
          </a:p>
        </p:txBody>
      </p:sp>
      <p:sp>
        <p:nvSpPr>
          <p:cNvPr id="3" name="2 İçerik Yer Tutucusu"/>
          <p:cNvSpPr>
            <a:spLocks noGrp="1"/>
          </p:cNvSpPr>
          <p:nvPr>
            <p:ph idx="1"/>
          </p:nvPr>
        </p:nvSpPr>
        <p:spPr/>
        <p:txBody>
          <a:bodyPr/>
          <a:lstStyle/>
          <a:p>
            <a:pPr>
              <a:buFont typeface="+mj-lt"/>
              <a:buAutoNum type="arabicPeriod"/>
            </a:pPr>
            <a:r>
              <a:rPr lang="tr-TR" dirty="0" smtClean="0"/>
              <a:t>Bireysel faktörler</a:t>
            </a:r>
          </a:p>
          <a:p>
            <a:pPr>
              <a:buFont typeface="+mj-lt"/>
              <a:buAutoNum type="arabicPeriod"/>
            </a:pPr>
            <a:r>
              <a:rPr lang="tr-TR" dirty="0" smtClean="0"/>
              <a:t>Akran faktörü</a:t>
            </a:r>
          </a:p>
          <a:p>
            <a:pPr>
              <a:buFont typeface="+mj-lt"/>
              <a:buAutoNum type="arabicPeriod"/>
            </a:pPr>
            <a:r>
              <a:rPr lang="tr-TR" u="sng" dirty="0" smtClean="0">
                <a:solidFill>
                  <a:srgbClr val="FF0000"/>
                </a:solidFill>
              </a:rPr>
              <a:t>Aile faktörü</a:t>
            </a:r>
          </a:p>
          <a:p>
            <a:pPr>
              <a:buFont typeface="+mj-lt"/>
              <a:buAutoNum type="arabicPeriod"/>
            </a:pPr>
            <a:r>
              <a:rPr lang="tr-TR" dirty="0" smtClean="0"/>
              <a:t>Okul faktörü</a:t>
            </a:r>
          </a:p>
          <a:p>
            <a:pPr>
              <a:buFont typeface="+mj-lt"/>
              <a:buAutoNum type="arabicPeriod"/>
            </a:pPr>
            <a:r>
              <a:rPr lang="tr-TR" dirty="0" smtClean="0"/>
              <a:t>Çevresel faktörler</a:t>
            </a:r>
          </a:p>
          <a:p>
            <a:endParaRPr lang="tr-T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Aile Faktörü…</a:t>
            </a:r>
            <a:endParaRPr lang="tr-TR" dirty="0"/>
          </a:p>
        </p:txBody>
      </p:sp>
      <p:sp>
        <p:nvSpPr>
          <p:cNvPr id="3" name="2 İçerik Yer Tutucusu"/>
          <p:cNvSpPr>
            <a:spLocks noGrp="1"/>
          </p:cNvSpPr>
          <p:nvPr>
            <p:ph idx="1"/>
          </p:nvPr>
        </p:nvSpPr>
        <p:spPr/>
        <p:txBody>
          <a:bodyPr>
            <a:normAutofit fontScale="92500" lnSpcReduction="10000"/>
          </a:bodyPr>
          <a:lstStyle/>
          <a:p>
            <a:r>
              <a:rPr lang="tr-TR" u="sng" dirty="0" smtClean="0">
                <a:solidFill>
                  <a:srgbClr val="FF0000"/>
                </a:solidFill>
              </a:rPr>
              <a:t>Anne-baba-çocuk ilişkisindeki bağlanma biçimi</a:t>
            </a:r>
          </a:p>
          <a:p>
            <a:r>
              <a:rPr lang="tr-TR" dirty="0" smtClean="0"/>
              <a:t>Ailede sigara/alkol/madde kullanımının olması</a:t>
            </a:r>
          </a:p>
          <a:p>
            <a:r>
              <a:rPr lang="tr-TR" dirty="0" smtClean="0"/>
              <a:t>Çocukluk dönemindeki ihmal ve istismar</a:t>
            </a:r>
          </a:p>
          <a:p>
            <a:r>
              <a:rPr lang="tr-TR" dirty="0" smtClean="0"/>
              <a:t>Ebeveyn tutumları</a:t>
            </a:r>
          </a:p>
          <a:p>
            <a:r>
              <a:rPr lang="tr-TR" dirty="0" smtClean="0"/>
              <a:t>Çocuklara uygun sınırların konulmaması</a:t>
            </a:r>
          </a:p>
          <a:p>
            <a:endParaRPr lang="tr-T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Yaşam boyu bağlanma</a:t>
            </a:r>
            <a:endParaRPr lang="tr-TR" dirty="0"/>
          </a:p>
        </p:txBody>
      </p:sp>
      <p:sp>
        <p:nvSpPr>
          <p:cNvPr id="3" name="2 İçerik Yer Tutucusu"/>
          <p:cNvSpPr>
            <a:spLocks noGrp="1"/>
          </p:cNvSpPr>
          <p:nvPr>
            <p:ph idx="1"/>
          </p:nvPr>
        </p:nvSpPr>
        <p:spPr/>
        <p:txBody>
          <a:bodyPr>
            <a:normAutofit/>
          </a:bodyPr>
          <a:lstStyle/>
          <a:p>
            <a:r>
              <a:rPr lang="tr-TR" sz="2400" dirty="0" smtClean="0"/>
              <a:t>Erken dönemde bakım verenlerle kurulan ilişki</a:t>
            </a:r>
          </a:p>
          <a:p>
            <a:pPr>
              <a:buNone/>
            </a:pPr>
            <a:endParaRPr lang="tr-TR" sz="2400" dirty="0" smtClean="0"/>
          </a:p>
          <a:p>
            <a:r>
              <a:rPr lang="tr-TR" sz="2400" dirty="0" smtClean="0">
                <a:cs typeface="Arial" panose="020B0604020202020204" pitchFamily="34" charset="0"/>
              </a:rPr>
              <a:t>Anne ve çocuk etkileşimi </a:t>
            </a:r>
          </a:p>
          <a:p>
            <a:endParaRPr lang="tr-TR" sz="2400" dirty="0" smtClean="0">
              <a:cs typeface="Arial" panose="020B0604020202020204" pitchFamily="34" charset="0"/>
            </a:endParaRPr>
          </a:p>
          <a:p>
            <a:r>
              <a:rPr lang="tr-TR" sz="2400" dirty="0" smtClean="0">
                <a:cs typeface="Arial" panose="020B0604020202020204" pitchFamily="34" charset="0"/>
              </a:rPr>
              <a:t>‘’Değerli ben’’</a:t>
            </a:r>
          </a:p>
          <a:p>
            <a:endParaRPr lang="tr-TR" sz="2400" dirty="0" smtClean="0">
              <a:cs typeface="Arial" panose="020B0604020202020204" pitchFamily="34" charset="0"/>
            </a:endParaRPr>
          </a:p>
          <a:p>
            <a:r>
              <a:rPr lang="tr-TR" sz="2400" dirty="0" smtClean="0">
                <a:cs typeface="Arial" panose="020B0604020202020204" pitchFamily="34" charset="0"/>
              </a:rPr>
              <a:t>‘’Güvenilir o’’</a:t>
            </a:r>
            <a:endParaRPr lang="tr-TR" sz="2400" dirty="0" smtClean="0"/>
          </a:p>
          <a:p>
            <a:endParaRPr lang="tr-TR" sz="2400" dirty="0" smtClean="0"/>
          </a:p>
          <a:p>
            <a:endParaRPr lang="tr-TR"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Stilleri</a:t>
            </a:r>
            <a:endParaRPr lang="tr-TR" dirty="0"/>
          </a:p>
        </p:txBody>
      </p:sp>
      <p:pic>
        <p:nvPicPr>
          <p:cNvPr id="4" name="3 İçerik Yer Tutucusu" descr=",dfg.jpg"/>
          <p:cNvPicPr>
            <a:picLocks noGrp="1" noChangeAspect="1"/>
          </p:cNvPicPr>
          <p:nvPr>
            <p:ph idx="1"/>
          </p:nvPr>
        </p:nvPicPr>
        <p:blipFill>
          <a:blip r:embed="rId2" cstate="print"/>
          <a:srcRect l="40351" t="8530" r="1881"/>
          <a:stretch>
            <a:fillRect/>
          </a:stretch>
        </p:blipFill>
        <p:spPr>
          <a:xfrm>
            <a:off x="1905000" y="2133600"/>
            <a:ext cx="6248400" cy="4564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88C3F8"/>
      </a:accent1>
      <a:accent2>
        <a:srgbClr val="3F92C5"/>
      </a:accent2>
      <a:accent3>
        <a:srgbClr val="A3A3A3"/>
      </a:accent3>
      <a:accent4>
        <a:srgbClr val="565656"/>
      </a:accent4>
      <a:accent5>
        <a:srgbClr val="88C3F8"/>
      </a:accent5>
      <a:accent6>
        <a:srgbClr val="3F92C5"/>
      </a:accent6>
      <a:hlink>
        <a:srgbClr val="A3A3A3"/>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Ekran Gösterisi (4:3)</PresentationFormat>
  <Paragraphs>151</Paragraphs>
  <Slides>29</Slides>
  <Notes>5</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1_Office Theme</vt:lpstr>
      <vt:lpstr>BAĞIMLILIK GELİŞTİRME SÜRECİNE EBEVEYN BAĞLANMA BİÇİMLERİNİN ETKİSİ</vt:lpstr>
      <vt:lpstr>Sorular…</vt:lpstr>
      <vt:lpstr>Sayılarla tütün kullanımı</vt:lpstr>
      <vt:lpstr>Sayılarla tütün kullanımı</vt:lpstr>
      <vt:lpstr>Bağımlılık…</vt:lpstr>
      <vt:lpstr>Bağımlılıktaki Risk Faktörleri</vt:lpstr>
      <vt:lpstr>Aile Faktörü…</vt:lpstr>
      <vt:lpstr>Yaşam boyu bağlanma</vt:lpstr>
      <vt:lpstr>Bağlanma Stilleri</vt:lpstr>
      <vt:lpstr>Bağlanma Stilleri</vt:lpstr>
      <vt:lpstr>Bağlanma Stilleri</vt:lpstr>
      <vt:lpstr>Güvenli Bağlanma </vt:lpstr>
      <vt:lpstr>Saplantılı Bağlanma</vt:lpstr>
      <vt:lpstr>Kayıtsız Bağlanma</vt:lpstr>
      <vt:lpstr>Kaygılı Bağlanma</vt:lpstr>
      <vt:lpstr>Bağlanma Gerçekleşmezse…</vt:lpstr>
      <vt:lpstr>Duygu düzenlemek?</vt:lpstr>
      <vt:lpstr>Duygu düzenlemeyi öğrenemeyen çocuk…</vt:lpstr>
      <vt:lpstr>Bağlanma ve Bağımlılık</vt:lpstr>
      <vt:lpstr>Araştırma Sonuçları</vt:lpstr>
      <vt:lpstr>Araştırma Sonuçları</vt:lpstr>
      <vt:lpstr>Ebeveynler çocuklarını tütün  bağımlılığından nasıl koruyabilir?</vt:lpstr>
      <vt:lpstr>Ebeveynler çocuklarını tütün  bağımlılığından nasıl koruyabilir?</vt:lpstr>
      <vt:lpstr>Ebeveynler çocuklarını tütün  bağımlılığından nasıl koruyabilir?</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 GELİŞTİRME SÜRECİNE EBEVEYN BAĞLANMA BİÇİMLERİNİN ETKİSİ</dc:title>
  <dc:creator>MEHMET İŞCAN</dc:creator>
  <cp:lastModifiedBy>ERHAN</cp:lastModifiedBy>
  <cp:revision>1</cp:revision>
  <dcterms:modified xsi:type="dcterms:W3CDTF">2019-11-14T15:26:51Z</dcterms:modified>
</cp:coreProperties>
</file>