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66" r:id="rId6"/>
    <p:sldId id="267" r:id="rId7"/>
    <p:sldId id="270" r:id="rId8"/>
    <p:sldId id="268" r:id="rId9"/>
    <p:sldId id="259" r:id="rId10"/>
    <p:sldId id="271" r:id="rId11"/>
    <p:sldId id="276" r:id="rId12"/>
    <p:sldId id="272" r:id="rId13"/>
    <p:sldId id="274" r:id="rId14"/>
    <p:sldId id="273" r:id="rId15"/>
    <p:sldId id="261" r:id="rId16"/>
    <p:sldId id="262" r:id="rId17"/>
    <p:sldId id="275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64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02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83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96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16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887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6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08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81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32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54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F5714A-A9BC-4E67-B731-3EC202EDEE18}" type="datetimeFigureOut">
              <a:rPr lang="tr-TR" smtClean="0"/>
              <a:pPr/>
              <a:t>25.2.2020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A11C01-6116-45B3-B5EE-C8CAC38954B8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42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>
                <a:solidFill>
                  <a:srgbClr val="FF0000"/>
                </a:solidFill>
                <a:latin typeface="Algerian" pitchFamily="82" charset="0"/>
              </a:rPr>
              <a:t>SINIRLARIMA </a:t>
            </a:r>
            <a:br>
              <a:rPr lang="tr-TR" sz="54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tr-TR" sz="5400" dirty="0" smtClean="0">
                <a:solidFill>
                  <a:srgbClr val="FF0000"/>
                </a:solidFill>
                <a:latin typeface="Algerian" pitchFamily="82" charset="0"/>
              </a:rPr>
              <a:t>SAYGI DUYMALISIN</a:t>
            </a:r>
            <a:endParaRPr lang="tr-TR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58052" cy="2257444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algn="r"/>
            <a:r>
              <a:rPr lang="tr-TR" dirty="0" smtClean="0"/>
              <a:t>Rehberlik Servisi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836712"/>
            <a:ext cx="8329642" cy="49685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3600" dirty="0" smtClean="0">
                <a:solidFill>
                  <a:schemeClr val="tx1"/>
                </a:solidFill>
              </a:rPr>
              <a:t>Ebeveynler olarak sınır oluşturmayı öğretirken</a:t>
            </a:r>
            <a:r>
              <a:rPr lang="tr-TR" sz="3600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tr-TR" sz="3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3600" dirty="0" smtClean="0">
                <a:solidFill>
                  <a:schemeClr val="tx1"/>
                </a:solidFill>
              </a:rPr>
              <a:t>Çocuğumuza özel bölgeler (mayo/bikini</a:t>
            </a:r>
          </a:p>
          <a:p>
            <a:pPr algn="just">
              <a:buNone/>
            </a:pPr>
            <a:r>
              <a:rPr lang="tr-TR" sz="3600" dirty="0" smtClean="0">
                <a:solidFill>
                  <a:schemeClr val="tx1"/>
                </a:solidFill>
              </a:rPr>
              <a:t>bölgeleri) hakkında bilgi verin</a:t>
            </a:r>
            <a:r>
              <a:rPr lang="tr-TR" sz="3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tr-TR" sz="3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tr-TR" sz="3600" dirty="0" smtClean="0">
                <a:solidFill>
                  <a:schemeClr val="tx1"/>
                </a:solidFill>
              </a:rPr>
              <a:t>“Yazın denize </a:t>
            </a:r>
            <a:r>
              <a:rPr lang="tr-TR" sz="3600" dirty="0" smtClean="0">
                <a:solidFill>
                  <a:schemeClr val="tx1"/>
                </a:solidFill>
              </a:rPr>
              <a:t>girerken mayo/bikini giyeriz</a:t>
            </a:r>
          </a:p>
          <a:p>
            <a:pPr>
              <a:buNone/>
            </a:pPr>
            <a:r>
              <a:rPr lang="tr-TR" sz="3600" dirty="0" smtClean="0">
                <a:solidFill>
                  <a:schemeClr val="tx1"/>
                </a:solidFill>
              </a:rPr>
              <a:t>çünkü insanın bedeninde özel bölgeler</a:t>
            </a:r>
          </a:p>
          <a:p>
            <a:pPr>
              <a:buNone/>
            </a:pPr>
            <a:r>
              <a:rPr lang="tr-TR" sz="3600" dirty="0" smtClean="0">
                <a:solidFill>
                  <a:schemeClr val="tx1"/>
                </a:solidFill>
              </a:rPr>
              <a:t>vardır.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8164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Bu özel bölgeler sadece kişinin kendisine </a:t>
            </a:r>
            <a:r>
              <a:rPr lang="tr-TR" sz="2400" dirty="0" smtClean="0">
                <a:solidFill>
                  <a:schemeClr val="tx1"/>
                </a:solidFill>
              </a:rPr>
              <a:t>aittir, gizlidir</a:t>
            </a:r>
            <a:r>
              <a:rPr lang="tr-TR" sz="2400" dirty="0" smtClean="0">
                <a:solidFill>
                  <a:schemeClr val="tx1"/>
                </a:solidFill>
              </a:rPr>
              <a:t>, bir başkası göremez ve dokunamaz. </a:t>
            </a:r>
            <a:endParaRPr lang="tr-TR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Duş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alırken </a:t>
            </a:r>
            <a:r>
              <a:rPr lang="tr-TR" sz="2400" dirty="0" smtClean="0">
                <a:solidFill>
                  <a:schemeClr val="tx1"/>
                </a:solidFill>
              </a:rPr>
              <a:t>sadece anne/baba izin alarak </a:t>
            </a:r>
            <a:r>
              <a:rPr lang="tr-TR" sz="2400" dirty="0" smtClean="0">
                <a:solidFill>
                  <a:schemeClr val="tx1"/>
                </a:solidFill>
              </a:rPr>
              <a:t>yardım edebilir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  <a:endParaRPr lang="tr-TR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Doktora </a:t>
            </a:r>
            <a:r>
              <a:rPr lang="tr-TR" sz="2400" dirty="0" smtClean="0">
                <a:solidFill>
                  <a:schemeClr val="tx1"/>
                </a:solidFill>
              </a:rPr>
              <a:t>gittiğimizde anne </a:t>
            </a:r>
            <a:r>
              <a:rPr lang="tr-TR" sz="2400" dirty="0" smtClean="0">
                <a:solidFill>
                  <a:schemeClr val="tx1"/>
                </a:solidFill>
              </a:rPr>
              <a:t>babamız yanımızda </a:t>
            </a:r>
            <a:r>
              <a:rPr lang="tr-TR" sz="2400" dirty="0" smtClean="0">
                <a:solidFill>
                  <a:schemeClr val="tx1"/>
                </a:solidFill>
              </a:rPr>
              <a:t>olur, doktor izin alarak muayene</a:t>
            </a:r>
          </a:p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edebilir,‘’ gibi ifadeler kullanarak bu </a:t>
            </a:r>
            <a:r>
              <a:rPr lang="tr-TR" sz="2400" dirty="0" smtClean="0">
                <a:solidFill>
                  <a:schemeClr val="tx1"/>
                </a:solidFill>
              </a:rPr>
              <a:t>durumu çocuklarınıza </a:t>
            </a:r>
            <a:r>
              <a:rPr lang="tr-TR" sz="2400" dirty="0" smtClean="0">
                <a:solidFill>
                  <a:schemeClr val="tx1"/>
                </a:solidFill>
              </a:rPr>
              <a:t>açıklamalısınız. </a:t>
            </a:r>
          </a:p>
          <a:p>
            <a:pPr algn="just">
              <a:buNone/>
            </a:pP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0243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Ebeveynler olarak sınır oluşturmayı öğretirken: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Çocuğunuza iyi dokunma ve kötü </a:t>
            </a:r>
            <a:r>
              <a:rPr lang="tr-TR" sz="2400" dirty="0" smtClean="0">
                <a:solidFill>
                  <a:schemeClr val="tx1"/>
                </a:solidFill>
              </a:rPr>
              <a:t>dokunma hakkında </a:t>
            </a:r>
            <a:r>
              <a:rPr lang="tr-TR" sz="2400" dirty="0" smtClean="0">
                <a:solidFill>
                  <a:schemeClr val="tx1"/>
                </a:solidFill>
              </a:rPr>
              <a:t>bilgi vermelisiniz. </a:t>
            </a:r>
          </a:p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Ebeveynlerin </a:t>
            </a:r>
            <a:r>
              <a:rPr lang="tr-TR" sz="2400" dirty="0" smtClean="0">
                <a:solidFill>
                  <a:schemeClr val="tx1"/>
                </a:solidFill>
              </a:rPr>
              <a:t>banyoda çocuğa yardım </a:t>
            </a:r>
            <a:r>
              <a:rPr lang="tr-TR" sz="2400" dirty="0" smtClean="0">
                <a:solidFill>
                  <a:schemeClr val="tx1"/>
                </a:solidFill>
              </a:rPr>
              <a:t>etmesi yada </a:t>
            </a:r>
            <a:r>
              <a:rPr lang="tr-TR" sz="2400" dirty="0" smtClean="0">
                <a:solidFill>
                  <a:schemeClr val="tx1"/>
                </a:solidFill>
              </a:rPr>
              <a:t>onu yıkaması, iyi </a:t>
            </a:r>
            <a:r>
              <a:rPr lang="tr-TR" sz="2400" dirty="0" smtClean="0">
                <a:solidFill>
                  <a:schemeClr val="tx1"/>
                </a:solidFill>
              </a:rPr>
              <a:t>geceler öpücüğü </a:t>
            </a:r>
            <a:r>
              <a:rPr lang="tr-TR" sz="2400" dirty="0" smtClean="0">
                <a:solidFill>
                  <a:schemeClr val="tx1"/>
                </a:solidFill>
              </a:rPr>
              <a:t>vermesi, </a:t>
            </a:r>
            <a:r>
              <a:rPr lang="tr-TR" sz="2400" dirty="0" smtClean="0">
                <a:solidFill>
                  <a:schemeClr val="tx1"/>
                </a:solidFill>
              </a:rPr>
              <a:t> onu </a:t>
            </a:r>
            <a:r>
              <a:rPr lang="tr-TR" sz="2400" dirty="0" smtClean="0">
                <a:solidFill>
                  <a:schemeClr val="tx1"/>
                </a:solidFill>
              </a:rPr>
              <a:t>sevdiğini söylemesi, anne babanın </a:t>
            </a:r>
            <a:r>
              <a:rPr lang="tr-TR" sz="2400" dirty="0" smtClean="0">
                <a:solidFill>
                  <a:schemeClr val="tx1"/>
                </a:solidFill>
              </a:rPr>
              <a:t>çocuğa sarılması </a:t>
            </a:r>
            <a:r>
              <a:rPr lang="tr-TR" sz="2400" dirty="0" smtClean="0">
                <a:solidFill>
                  <a:schemeClr val="tx1"/>
                </a:solidFill>
              </a:rPr>
              <a:t>çocuğu rahatsız etmiyorsa, bunu iyi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Dokunuş olduğunu söylemelisiniz. </a:t>
            </a:r>
          </a:p>
          <a:p>
            <a:pPr>
              <a:buNone/>
            </a:pPr>
            <a:endParaRPr lang="tr-TR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Fakat çocuğu rahatsız eden sarılmalar yada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öpmeler olduğunda, 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bir </a:t>
            </a:r>
            <a:r>
              <a:rPr lang="tr-TR" sz="2400" dirty="0" smtClean="0">
                <a:solidFill>
                  <a:schemeClr val="tx1"/>
                </a:solidFill>
              </a:rPr>
              <a:t>kişinin ondan </a:t>
            </a:r>
            <a:r>
              <a:rPr lang="tr-TR" sz="2400" dirty="0" smtClean="0">
                <a:solidFill>
                  <a:schemeClr val="tx1"/>
                </a:solidFill>
              </a:rPr>
              <a:t>sır saklamasını </a:t>
            </a:r>
            <a:r>
              <a:rPr lang="tr-TR" sz="2400" dirty="0" smtClean="0">
                <a:solidFill>
                  <a:schemeClr val="tx1"/>
                </a:solidFill>
              </a:rPr>
              <a:t>istediğinde 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rahatsızlık </a:t>
            </a:r>
            <a:r>
              <a:rPr lang="tr-TR" sz="2400" dirty="0" smtClean="0">
                <a:solidFill>
                  <a:schemeClr val="tx1"/>
                </a:solidFill>
              </a:rPr>
              <a:t>verici </a:t>
            </a:r>
            <a:r>
              <a:rPr lang="tr-TR" sz="2400" dirty="0" smtClean="0">
                <a:solidFill>
                  <a:schemeClr val="tx1"/>
                </a:solidFill>
              </a:rPr>
              <a:t>bir duygu </a:t>
            </a:r>
            <a:r>
              <a:rPr lang="tr-TR" sz="2400" dirty="0" smtClean="0">
                <a:solidFill>
                  <a:schemeClr val="tx1"/>
                </a:solidFill>
              </a:rPr>
              <a:t>oluşuyorsa 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bunun </a:t>
            </a:r>
            <a:r>
              <a:rPr lang="tr-TR" sz="2400" dirty="0" smtClean="0">
                <a:solidFill>
                  <a:schemeClr val="tx1"/>
                </a:solidFill>
              </a:rPr>
              <a:t>kötü dokunuş </a:t>
            </a:r>
            <a:r>
              <a:rPr lang="tr-TR" sz="2400" dirty="0" smtClean="0">
                <a:solidFill>
                  <a:schemeClr val="tx1"/>
                </a:solidFill>
              </a:rPr>
              <a:t>olduğunu anlatmalısınız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3598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Çocuğunuza kötü dokunuş ile karşılaştığında nasıl bunu anlayabileceğini ve nasıl davranması gerektiğini öğretin.</a:t>
            </a:r>
          </a:p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“Eğer bir kişi sana dokunursa  ve bu durum seni rahatsız ederse o an ‘’HAYIR’’ diyerek bağırmalısın. Çok korkarsan ve yalnızsan çığlık atarak oradan uzaklaşmaya çalışmalısın. </a:t>
            </a:r>
          </a:p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Bu durumlarda bana ya da güvendiğin başka birine olanları anlatmalısın. Şimdi seninle  güvenebileceğimiz 2 kişi belirleyelim.’’ diyerek bilgilendirme yapmalısınız.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404664"/>
            <a:ext cx="7543800" cy="1044665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Sınır tanımayalar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988840"/>
            <a:ext cx="8572560" cy="38884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“Üst komşum </a:t>
            </a:r>
            <a:r>
              <a:rPr lang="tr-TR" sz="2400" dirty="0">
                <a:solidFill>
                  <a:schemeClr val="tx1"/>
                </a:solidFill>
              </a:rPr>
              <a:t>çat kapı bize geliyor, önceden haber </a:t>
            </a:r>
            <a:r>
              <a:rPr lang="tr-TR" sz="2400" dirty="0" smtClean="0">
                <a:solidFill>
                  <a:schemeClr val="tx1"/>
                </a:solidFill>
              </a:rPr>
              <a:t>vermiyor aynı zamanda müsait </a:t>
            </a:r>
            <a:r>
              <a:rPr lang="tr-TR" sz="2400" dirty="0">
                <a:solidFill>
                  <a:schemeClr val="tx1"/>
                </a:solidFill>
              </a:rPr>
              <a:t>olup olmadığımı da sormuyor</a:t>
            </a:r>
            <a:r>
              <a:rPr lang="tr-TR" sz="2400" dirty="0" smtClean="0">
                <a:solidFill>
                  <a:schemeClr val="tx1"/>
                </a:solidFill>
              </a:rPr>
              <a:t>”</a:t>
            </a:r>
          </a:p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“Amcam </a:t>
            </a:r>
            <a:r>
              <a:rPr lang="tr-TR" sz="2400" dirty="0">
                <a:solidFill>
                  <a:schemeClr val="tx1"/>
                </a:solidFill>
              </a:rPr>
              <a:t>her hafta sonu arabamı ödünç istiyor, bana lazım dediğimde ise </a:t>
            </a:r>
            <a:r>
              <a:rPr lang="tr-TR" sz="2400" dirty="0" smtClean="0">
                <a:solidFill>
                  <a:schemeClr val="tx1"/>
                </a:solidFill>
              </a:rPr>
              <a:t>bana küsüyor”</a:t>
            </a:r>
          </a:p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“</a:t>
            </a:r>
            <a:r>
              <a:rPr lang="tr-TR" sz="2400" dirty="0">
                <a:solidFill>
                  <a:schemeClr val="tx1"/>
                </a:solidFill>
              </a:rPr>
              <a:t>Yeni tanıştığım </a:t>
            </a:r>
            <a:r>
              <a:rPr lang="tr-TR" sz="2400" dirty="0" smtClean="0">
                <a:solidFill>
                  <a:schemeClr val="tx1"/>
                </a:solidFill>
              </a:rPr>
              <a:t>iş arkadaşım bana </a:t>
            </a:r>
            <a:r>
              <a:rPr lang="tr-TR" sz="2400" dirty="0">
                <a:solidFill>
                  <a:schemeClr val="tx1"/>
                </a:solidFill>
              </a:rPr>
              <a:t>ismimle </a:t>
            </a:r>
            <a:r>
              <a:rPr lang="tr-TR" sz="2400" dirty="0" smtClean="0">
                <a:solidFill>
                  <a:schemeClr val="tx1"/>
                </a:solidFill>
              </a:rPr>
              <a:t>hitap ediyor ve benimle -senli benli- konuşuyor”</a:t>
            </a:r>
          </a:p>
          <a:p>
            <a:pPr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“</a:t>
            </a:r>
            <a:r>
              <a:rPr lang="tr-TR" sz="2400" dirty="0">
                <a:solidFill>
                  <a:schemeClr val="tx1"/>
                </a:solidFill>
              </a:rPr>
              <a:t>Telefonla konuşurken </a:t>
            </a:r>
            <a:r>
              <a:rPr lang="tr-TR" sz="2400" dirty="0" smtClean="0">
                <a:solidFill>
                  <a:schemeClr val="tx1"/>
                </a:solidFill>
              </a:rPr>
              <a:t>arkadaşıma müsait </a:t>
            </a:r>
            <a:r>
              <a:rPr lang="tr-TR" sz="2400" dirty="0">
                <a:solidFill>
                  <a:schemeClr val="tx1"/>
                </a:solidFill>
              </a:rPr>
              <a:t>olmadığımı söylediğim halde, kendi söylemek istediklerine odaklı bir halde konuşmaya devam </a:t>
            </a:r>
            <a:r>
              <a:rPr lang="tr-TR" sz="2400" dirty="0" smtClean="0">
                <a:solidFill>
                  <a:schemeClr val="tx1"/>
                </a:solidFill>
              </a:rPr>
              <a:t>ediyor”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2314" y="476672"/>
            <a:ext cx="7543800" cy="972657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Sınır tanımayalar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1190" y="1988840"/>
            <a:ext cx="8572560" cy="41044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“Fatma ile yeni tanıştık ve bana özel hayatımla ilgili birçok sorular sormaya başladı”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“Annem kapımı çalmadan odama giriyor, günlüğümü okuyup bana hesap soruyor”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“Eşim sürekli cep telefonumu karıştırıyor”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“17 yaşıma girdim, babam hala izinsiz çantamın içine bakıyor ve özel eşyalarımı karıştırıyor”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“Kız arkadaşım beni eleştiriyor, bazen de istemediğim halde onunla bir yerlere gidiyorum, hayır diyemiyorum. Bu durumlar beni çok asabi yapıyor”</a:t>
            </a:r>
          </a:p>
          <a:p>
            <a:pPr>
              <a:buNone/>
            </a:pP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2348880"/>
            <a:ext cx="7543801" cy="28083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8000" dirty="0" smtClean="0"/>
              <a:t>TEŞEKKÜR</a:t>
            </a:r>
          </a:p>
          <a:p>
            <a:pPr algn="ctr">
              <a:buNone/>
            </a:pPr>
            <a:r>
              <a:rPr lang="tr-TR" sz="8000" dirty="0" smtClean="0"/>
              <a:t>EDERİZ.</a:t>
            </a:r>
            <a:endParaRPr lang="tr-TR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12013" y="692696"/>
            <a:ext cx="7543800" cy="900649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Kişisel Sınır Nedir?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000241"/>
            <a:ext cx="8401080" cy="28689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3600" b="1" dirty="0"/>
              <a:t>Kişisel sınırlar</a:t>
            </a:r>
            <a:r>
              <a:rPr lang="tr-TR" sz="3600" dirty="0"/>
              <a:t>, başkaları </a:t>
            </a:r>
            <a:r>
              <a:rPr lang="tr-TR" sz="3600" dirty="0" smtClean="0"/>
              <a:t>tarafından manipüle edilmek</a:t>
            </a:r>
            <a:r>
              <a:rPr lang="tr-TR" sz="3600" dirty="0"/>
              <a:t>, kullanılmak veya </a:t>
            </a:r>
            <a:r>
              <a:rPr lang="tr-TR" sz="3600" dirty="0" smtClean="0"/>
              <a:t>ihlal edilmekten kendimizi </a:t>
            </a:r>
            <a:r>
              <a:rPr lang="tr-TR" sz="3600" dirty="0"/>
              <a:t>korumak </a:t>
            </a:r>
            <a:r>
              <a:rPr lang="tr-TR" sz="3600" dirty="0" smtClean="0"/>
              <a:t>için oluşturduğumuz fiziksel, duygusal </a:t>
            </a:r>
            <a:r>
              <a:rPr lang="tr-TR" sz="3600" dirty="0"/>
              <a:t>ve zihinsel sınırlardır. 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Kişisel Sınırlar Neden Önemli?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71679"/>
            <a:ext cx="8229600" cy="3661578"/>
          </a:xfrm>
        </p:spPr>
        <p:txBody>
          <a:bodyPr/>
          <a:lstStyle/>
          <a:p>
            <a:pPr algn="just">
              <a:buNone/>
            </a:pPr>
            <a:r>
              <a:rPr lang="tr-TR" sz="3600" dirty="0" smtClean="0">
                <a:solidFill>
                  <a:schemeClr val="tx1"/>
                </a:solidFill>
              </a:rPr>
              <a:t>Kişisel sınırlarımız - bizim kim olduğumuzu</a:t>
            </a:r>
          </a:p>
          <a:p>
            <a:pPr algn="just">
              <a:buNone/>
            </a:pPr>
            <a:r>
              <a:rPr lang="tr-TR" sz="3600" dirty="0" smtClean="0">
                <a:solidFill>
                  <a:schemeClr val="tx1"/>
                </a:solidFill>
              </a:rPr>
              <a:t>ve ne düşündüğümüzü ve ne hissettiğimizi,</a:t>
            </a:r>
          </a:p>
          <a:p>
            <a:pPr algn="just">
              <a:buNone/>
            </a:pPr>
            <a:r>
              <a:rPr lang="tr-TR" sz="3600" dirty="0">
                <a:solidFill>
                  <a:schemeClr val="tx1"/>
                </a:solidFill>
              </a:rPr>
              <a:t>b</a:t>
            </a:r>
            <a:r>
              <a:rPr lang="tr-TR" sz="3600" dirty="0" smtClean="0">
                <a:solidFill>
                  <a:schemeClr val="tx1"/>
                </a:solidFill>
              </a:rPr>
              <a:t>aşkalarının  düşüncelerinden ve</a:t>
            </a:r>
          </a:p>
          <a:p>
            <a:pPr algn="just">
              <a:buNone/>
            </a:pPr>
            <a:r>
              <a:rPr lang="tr-TR" sz="3600" dirty="0" smtClean="0">
                <a:solidFill>
                  <a:schemeClr val="tx1"/>
                </a:solidFill>
              </a:rPr>
              <a:t>hislerinden ayırmamızı anlamamızda</a:t>
            </a:r>
          </a:p>
          <a:p>
            <a:pPr algn="just">
              <a:buNone/>
            </a:pPr>
            <a:r>
              <a:rPr lang="tr-TR" sz="3600" dirty="0" smtClean="0">
                <a:solidFill>
                  <a:schemeClr val="tx1"/>
                </a:solidFill>
              </a:rPr>
              <a:t>yardımcı olur.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1183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tr-TR" sz="5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pPr algn="ctr">
              <a:buNone/>
            </a:pPr>
            <a:r>
              <a:rPr lang="tr-TR" sz="5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SINIR KOYMAK DEĞİL</a:t>
            </a:r>
          </a:p>
          <a:p>
            <a:pPr algn="ctr">
              <a:buNone/>
            </a:pPr>
            <a:endParaRPr lang="tr-TR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tr-TR" sz="5400" dirty="0" smtClean="0">
                <a:solidFill>
                  <a:schemeClr val="tx1"/>
                </a:solidFill>
                <a:latin typeface="Arial Narrow" pitchFamily="34" charset="0"/>
              </a:rPr>
              <a:t>ASIL </a:t>
            </a:r>
            <a:r>
              <a:rPr lang="tr-TR" sz="5400" dirty="0" smtClean="0">
                <a:solidFill>
                  <a:schemeClr val="tx1"/>
                </a:solidFill>
                <a:latin typeface="Arial Narrow" pitchFamily="34" charset="0"/>
              </a:rPr>
              <a:t>MESELE SAĞLIKLI SINIRLAR KURMAK VE KORUMAKTIR</a:t>
            </a:r>
            <a:r>
              <a:rPr lang="tr-TR" sz="44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4659" y="188640"/>
            <a:ext cx="7543800" cy="1450757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Sağlıklı kişisel sınırlara sahip olan çocuklar: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33718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Kendine </a:t>
            </a:r>
            <a:r>
              <a:rPr lang="tr-TR" sz="2400" dirty="0">
                <a:solidFill>
                  <a:schemeClr val="tx1"/>
                </a:solidFill>
              </a:rPr>
              <a:t>olan </a:t>
            </a:r>
            <a:r>
              <a:rPr lang="tr-TR" sz="2400" dirty="0" smtClean="0">
                <a:solidFill>
                  <a:schemeClr val="tx1"/>
                </a:solidFill>
              </a:rPr>
              <a:t>güveni gelişir.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Sağlıklı </a:t>
            </a:r>
            <a:r>
              <a:rPr lang="tr-TR" sz="2400" dirty="0">
                <a:solidFill>
                  <a:schemeClr val="tx1"/>
                </a:solidFill>
              </a:rPr>
              <a:t>bir </a:t>
            </a:r>
            <a:r>
              <a:rPr lang="tr-TR" sz="2400" dirty="0" smtClean="0">
                <a:solidFill>
                  <a:schemeClr val="tx1"/>
                </a:solidFill>
              </a:rPr>
              <a:t>benlik algısı geliştirir.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Gerçeklikle </a:t>
            </a:r>
            <a:r>
              <a:rPr lang="tr-TR" sz="2400" dirty="0">
                <a:solidFill>
                  <a:schemeClr val="tx1"/>
                </a:solidFill>
              </a:rPr>
              <a:t>daha fazla temas halinde </a:t>
            </a:r>
            <a:r>
              <a:rPr lang="tr-TR" sz="2400" dirty="0" smtClean="0">
                <a:solidFill>
                  <a:schemeClr val="tx1"/>
                </a:solidFill>
              </a:rPr>
              <a:t>olur.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Diğer insanlarla </a:t>
            </a:r>
            <a:r>
              <a:rPr lang="tr-TR" sz="2400" dirty="0">
                <a:solidFill>
                  <a:schemeClr val="tx1"/>
                </a:solidFill>
              </a:rPr>
              <a:t>daha iyi iletişim </a:t>
            </a:r>
            <a:r>
              <a:rPr lang="tr-TR" sz="2400" dirty="0" smtClean="0">
                <a:solidFill>
                  <a:schemeClr val="tx1"/>
                </a:solidFill>
              </a:rPr>
              <a:t>kurabilir.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Daha </a:t>
            </a:r>
            <a:r>
              <a:rPr lang="tr-TR" sz="2400" dirty="0">
                <a:solidFill>
                  <a:schemeClr val="tx1"/>
                </a:solidFill>
              </a:rPr>
              <a:t>tatmin edici ilişkiler </a:t>
            </a:r>
            <a:r>
              <a:rPr lang="tr-TR" sz="2400" dirty="0" smtClean="0">
                <a:solidFill>
                  <a:schemeClr val="tx1"/>
                </a:solidFill>
              </a:rPr>
              <a:t>geliştirir.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Çocuk kendi hayatı </a:t>
            </a:r>
            <a:r>
              <a:rPr lang="tr-TR" sz="2400" dirty="0">
                <a:solidFill>
                  <a:schemeClr val="tx1"/>
                </a:solidFill>
              </a:rPr>
              <a:t>üzerinde </a:t>
            </a:r>
            <a:r>
              <a:rPr lang="tr-TR" sz="2400" dirty="0" smtClean="0">
                <a:solidFill>
                  <a:schemeClr val="tx1"/>
                </a:solidFill>
              </a:rPr>
              <a:t>kontrol sahibi </a:t>
            </a:r>
            <a:r>
              <a:rPr lang="tr-TR" sz="2400" dirty="0" smtClean="0">
                <a:solidFill>
                  <a:schemeClr val="tx1"/>
                </a:solidFill>
              </a:rPr>
              <a:t>olur.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548680"/>
            <a:ext cx="7543800" cy="1044665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Sağlıklı Sınırlar Oluştururken: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916832"/>
            <a:ext cx="8643998" cy="41044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Çocuklarınıza kişisel sınırları olduğunu öğretmelisiniz.</a:t>
            </a:r>
          </a:p>
          <a:p>
            <a:pPr>
              <a:buNone/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Çocuklar başkalarının sınırları olduğunu bilmelidir.</a:t>
            </a:r>
          </a:p>
          <a:p>
            <a:pPr>
              <a:buNone/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Çocuklarınızla kabul 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edilemez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olduğunu</a:t>
            </a:r>
          </a:p>
          <a:p>
            <a:pPr>
              <a:buNone/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düşündüğünüz davranışları 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belirleyin.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400" spc="-6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400" spc="-6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sz="1400" dirty="0" smtClean="0"/>
              <a:t/>
            </a:r>
            <a:br>
              <a:rPr lang="tr-TR" sz="1400" dirty="0" smtClean="0"/>
            </a:br>
            <a:endParaRPr lang="tr-TR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620688"/>
            <a:ext cx="7543800" cy="1116673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Sağlıklı Sınırlar Oluştururken: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0060" y="1988840"/>
            <a:ext cx="8229600" cy="3917032"/>
          </a:xfrm>
        </p:spPr>
        <p:txBody>
          <a:bodyPr/>
          <a:lstStyle/>
          <a:p>
            <a:pPr>
              <a:buNone/>
            </a:pP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Çocuklarınızın, başkalarının uygunsuz olan</a:t>
            </a:r>
          </a:p>
          <a:p>
            <a:pPr>
              <a:buNone/>
            </a:pP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davranışlarını görmesini sağlayın.</a:t>
            </a:r>
          </a:p>
          <a:p>
            <a:pPr>
              <a:buNone/>
            </a:pPr>
            <a:r>
              <a:rPr lang="tr-TR" sz="3600" spc="-2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Çocuklarınıza kendini</a:t>
            </a:r>
            <a:r>
              <a:rPr lang="tr-TR" sz="3600" spc="-36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tr-TR" sz="3600" spc="-5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orumayı</a:t>
            </a:r>
            <a:r>
              <a:rPr lang="tr-TR" sz="3600" spc="-36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spc="2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tr-TR" sz="3600" spc="2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ğretin</a:t>
            </a:r>
          </a:p>
          <a:p>
            <a:pPr>
              <a:buNone/>
            </a:pPr>
            <a:r>
              <a:rPr lang="tr-TR" sz="3600" spc="-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Güvenliklerini sağlamayı öğretin</a:t>
            </a:r>
          </a:p>
          <a:p>
            <a:pPr>
              <a:buNone/>
            </a:pPr>
            <a:r>
              <a:rPr lang="tr-TR" sz="3600" spc="-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Bedenlerini korumayı </a:t>
            </a:r>
            <a:r>
              <a:rPr lang="tr-TR" sz="3600" spc="-6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tr-TR" sz="3600" spc="-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ğretin</a:t>
            </a:r>
          </a:p>
          <a:p>
            <a:pPr>
              <a:buNone/>
            </a:pP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620688"/>
            <a:ext cx="7543800" cy="1044665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Sağlıklı Sınırlar Oluştururken: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1308" y="1988840"/>
            <a:ext cx="7978041" cy="3240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Çocuklarınıza değerli olduklarını hissettirin.</a:t>
            </a:r>
          </a:p>
          <a:p>
            <a:pPr>
              <a:buNone/>
            </a:pPr>
            <a:r>
              <a:rPr lang="tr-TR" sz="2800" spc="-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Cinsellik konusunda yaşına ve gelişim  düzeyine</a:t>
            </a:r>
          </a:p>
          <a:p>
            <a:pPr>
              <a:buNone/>
            </a:pPr>
            <a:r>
              <a:rPr lang="tr-TR" sz="2800" spc="-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uygun bilgi  verin.</a:t>
            </a:r>
          </a:p>
          <a:p>
            <a:pPr>
              <a:buNone/>
            </a:pPr>
            <a:r>
              <a:rPr lang="tr-TR" sz="2800" spc="-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Çocuklarınıza yardım istemeyi öğretin</a:t>
            </a:r>
          </a:p>
          <a:p>
            <a:pPr>
              <a:buNone/>
            </a:pPr>
            <a:r>
              <a:rPr lang="tr-TR" sz="2800" spc="-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Çocuklarınıza her zaman sır </a:t>
            </a:r>
            <a:r>
              <a:rPr lang="tr-TR" sz="2800" spc="-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saklanmayacağını öğretin</a:t>
            </a:r>
            <a:endParaRPr lang="tr-TR" sz="2800" spc="-6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Sağlıklı Sınırlar Oluştururken: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2060848"/>
            <a:ext cx="6923112" cy="3372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Çocuklarınıza istekleri doğrultusunda yapmaları</a:t>
            </a:r>
          </a:p>
          <a:p>
            <a:pPr>
              <a:buNone/>
            </a:pP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Gereke işlemleri öğretin.</a:t>
            </a:r>
          </a:p>
          <a:p>
            <a:pPr marL="11135" marR="4454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800" spc="-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Hayır </a:t>
            </a:r>
            <a:r>
              <a:rPr lang="tr-TR" sz="2800" spc="-5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Demeyi </a:t>
            </a:r>
            <a:r>
              <a:rPr lang="tr-TR" sz="2800" spc="22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Öğretin  </a:t>
            </a:r>
          </a:p>
          <a:p>
            <a:pPr marL="22271" marR="648078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800" spc="2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İyi</a:t>
            </a:r>
            <a:r>
              <a:rPr lang="tr-TR" sz="2800" spc="-272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spc="-48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Dokunuş</a:t>
            </a:r>
            <a:r>
              <a:rPr lang="tr-TR" sz="2800" spc="-402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spc="9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tr-TR" sz="2800" spc="-219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spc="9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Kötü</a:t>
            </a:r>
            <a:r>
              <a:rPr lang="tr-TR" sz="2800" spc="-3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spc="-48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Dokunuş  </a:t>
            </a:r>
            <a:r>
              <a:rPr lang="tr-TR" sz="2800" spc="18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Öğretin</a:t>
            </a:r>
            <a:endParaRPr lang="tr-T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</TotalTime>
  <Words>580</Words>
  <Application>Microsoft Office PowerPoint</Application>
  <PresentationFormat>Ekran Gösterisi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Algerian</vt:lpstr>
      <vt:lpstr>Arial Narrow</vt:lpstr>
      <vt:lpstr>Calibri</vt:lpstr>
      <vt:lpstr>Calibri Light</vt:lpstr>
      <vt:lpstr>Times New Roman</vt:lpstr>
      <vt:lpstr>Geçmişe bakış</vt:lpstr>
      <vt:lpstr>SINIRLARIMA  SAYGI DUYMALISIN</vt:lpstr>
      <vt:lpstr>Kişisel Sınır Nedir?</vt:lpstr>
      <vt:lpstr>Kişisel Sınırlar Neden Önemli?</vt:lpstr>
      <vt:lpstr>PowerPoint Sunusu</vt:lpstr>
      <vt:lpstr>Sağlıklı kişisel sınırlara sahip olan çocuklar:</vt:lpstr>
      <vt:lpstr>Sağlıklı Sınırlar Oluştururken:</vt:lpstr>
      <vt:lpstr>Sağlıklı Sınırlar Oluştururken:</vt:lpstr>
      <vt:lpstr>Sağlıklı Sınırlar Oluştururken:</vt:lpstr>
      <vt:lpstr>Sağlıklı Sınırlar Oluştururken:</vt:lpstr>
      <vt:lpstr>PowerPoint Sunusu</vt:lpstr>
      <vt:lpstr>PowerPoint Sunusu</vt:lpstr>
      <vt:lpstr>PowerPoint Sunusu</vt:lpstr>
      <vt:lpstr>PowerPoint Sunusu</vt:lpstr>
      <vt:lpstr>PowerPoint Sunusu</vt:lpstr>
      <vt:lpstr>Sınır tanımayalar</vt:lpstr>
      <vt:lpstr>Sınır tanımayalar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SINIRLARIMA SAYGI DUYMALISIN</dc:title>
  <dc:creator>pc</dc:creator>
  <cp:lastModifiedBy>AdemOZSOY</cp:lastModifiedBy>
  <cp:revision>18</cp:revision>
  <dcterms:created xsi:type="dcterms:W3CDTF">2020-02-21T07:15:17Z</dcterms:created>
  <dcterms:modified xsi:type="dcterms:W3CDTF">2020-02-25T08:47:38Z</dcterms:modified>
</cp:coreProperties>
</file>