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0"/>
  </p:notesMasterIdLst>
  <p:sldIdLst>
    <p:sldId id="256" r:id="rId2"/>
    <p:sldId id="261" r:id="rId3"/>
    <p:sldId id="263" r:id="rId4"/>
    <p:sldId id="273" r:id="rId5"/>
    <p:sldId id="274" r:id="rId6"/>
    <p:sldId id="276" r:id="rId7"/>
    <p:sldId id="277" r:id="rId8"/>
    <p:sldId id="279" r:id="rId9"/>
    <p:sldId id="264" r:id="rId10"/>
    <p:sldId id="267" r:id="rId11"/>
    <p:sldId id="265" r:id="rId12"/>
    <p:sldId id="268" r:id="rId13"/>
    <p:sldId id="269" r:id="rId14"/>
    <p:sldId id="280" r:id="rId15"/>
    <p:sldId id="270" r:id="rId16"/>
    <p:sldId id="281" r:id="rId17"/>
    <p:sldId id="282" r:id="rId18"/>
    <p:sldId id="283" r:id="rId19"/>
    <p:sldId id="284" r:id="rId20"/>
    <p:sldId id="285" r:id="rId21"/>
    <p:sldId id="286" r:id="rId22"/>
    <p:sldId id="271" r:id="rId23"/>
    <p:sldId id="287" r:id="rId24"/>
    <p:sldId id="288" r:id="rId25"/>
    <p:sldId id="289" r:id="rId26"/>
    <p:sldId id="290" r:id="rId27"/>
    <p:sldId id="291" r:id="rId28"/>
    <p:sldId id="292" r:id="rId29"/>
    <p:sldId id="293" r:id="rId30"/>
    <p:sldId id="294" r:id="rId31"/>
    <p:sldId id="295" r:id="rId32"/>
    <p:sldId id="296" r:id="rId33"/>
    <p:sldId id="272" r:id="rId34"/>
    <p:sldId id="297" r:id="rId35"/>
    <p:sldId id="299" r:id="rId36"/>
    <p:sldId id="300" r:id="rId37"/>
    <p:sldId id="301" r:id="rId38"/>
    <p:sldId id="266"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Kulim Park" panose="020B0604020202020204" charset="-94"/>
      <p:regular r:id="rId45"/>
      <p:bold r:id="rId46"/>
      <p:italic r:id="rId47"/>
      <p:boldItalic r:id="rId48"/>
    </p:embeddedFont>
    <p:embeddedFont>
      <p:font typeface="Kulim Park Light" panose="020B0604020202020204" charset="-94"/>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605590-3ECE-467E-98B3-69553F6CECB4}">
  <a:tblStyle styleId="{AD605590-3ECE-467E-98B3-69553F6CEC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65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358582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17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3634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272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560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644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76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30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66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202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814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3095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451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9161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8241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82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881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470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436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455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2481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69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125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5322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77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811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1264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992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84390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3314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24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38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189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712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41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759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7000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37000">
              <a:schemeClr val="dk2"/>
            </a:gs>
            <a:gs pos="100000">
              <a:schemeClr val="dk2"/>
            </a:gs>
          </a:gsLst>
          <a:lin ang="10800025" scaled="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8" y="-13"/>
            <a:ext cx="7710766" cy="5142022"/>
            <a:chOff x="-8" y="-13"/>
            <a:chExt cx="7710766" cy="5142022"/>
          </a:xfrm>
        </p:grpSpPr>
        <p:sp>
          <p:nvSpPr>
            <p:cNvPr id="11" name="Google Shape;11;p2"/>
            <p:cNvSpPr/>
            <p:nvPr/>
          </p:nvSpPr>
          <p:spPr>
            <a:xfrm>
              <a:off x="-8" y="-13"/>
              <a:ext cx="7710766" cy="5142022"/>
            </a:xfrm>
            <a:custGeom>
              <a:avLst/>
              <a:gdLst/>
              <a:ahLst/>
              <a:cxnLst/>
              <a:rect l="l" t="t" r="r" b="b"/>
              <a:pathLst>
                <a:path w="3427007" h="2285343" extrusionOk="0">
                  <a:moveTo>
                    <a:pt x="3264200" y="1931013"/>
                  </a:moveTo>
                  <a:cubicBezTo>
                    <a:pt x="3059555" y="1738083"/>
                    <a:pt x="2707189" y="1625228"/>
                    <a:pt x="2663923" y="1311888"/>
                  </a:cubicBezTo>
                  <a:cubicBezTo>
                    <a:pt x="2646918" y="776320"/>
                    <a:pt x="3405816" y="668129"/>
                    <a:pt x="3258554" y="0"/>
                  </a:cubicBezTo>
                  <a:lnTo>
                    <a:pt x="0" y="0"/>
                  </a:lnTo>
                  <a:lnTo>
                    <a:pt x="0" y="2285343"/>
                  </a:lnTo>
                  <a:lnTo>
                    <a:pt x="3426103" y="2285343"/>
                  </a:lnTo>
                  <a:cubicBezTo>
                    <a:pt x="3436148" y="2153964"/>
                    <a:pt x="3361302" y="2023504"/>
                    <a:pt x="3264200" y="1931013"/>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8" y="-13"/>
              <a:ext cx="7536339" cy="5142022"/>
            </a:xfrm>
            <a:custGeom>
              <a:avLst/>
              <a:gdLst/>
              <a:ahLst/>
              <a:cxnLst/>
              <a:rect l="l" t="t" r="r" b="b"/>
              <a:pathLst>
                <a:path w="3349484" h="2285343" extrusionOk="0">
                  <a:moveTo>
                    <a:pt x="3135123" y="1986849"/>
                  </a:moveTo>
                  <a:cubicBezTo>
                    <a:pt x="3002568" y="1888315"/>
                    <a:pt x="2836659" y="1848901"/>
                    <a:pt x="2687952" y="1777628"/>
                  </a:cubicBezTo>
                  <a:cubicBezTo>
                    <a:pt x="2379377" y="1643884"/>
                    <a:pt x="2269472" y="1317800"/>
                    <a:pt x="2551129" y="1092748"/>
                  </a:cubicBezTo>
                  <a:cubicBezTo>
                    <a:pt x="2647246" y="1012409"/>
                    <a:pt x="2763520" y="961040"/>
                    <a:pt x="2873688" y="901459"/>
                  </a:cubicBezTo>
                  <a:cubicBezTo>
                    <a:pt x="3268796" y="717528"/>
                    <a:pt x="3285865" y="371278"/>
                    <a:pt x="3154688" y="0"/>
                  </a:cubicBezTo>
                  <a:lnTo>
                    <a:pt x="0" y="0"/>
                  </a:lnTo>
                  <a:lnTo>
                    <a:pt x="0" y="2285343"/>
                  </a:lnTo>
                  <a:lnTo>
                    <a:pt x="3349485" y="2285343"/>
                  </a:lnTo>
                  <a:cubicBezTo>
                    <a:pt x="3310420" y="2166169"/>
                    <a:pt x="3235575" y="2061939"/>
                    <a:pt x="3135123" y="1986849"/>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 y="-13"/>
              <a:ext cx="6852517" cy="5142022"/>
            </a:xfrm>
            <a:custGeom>
              <a:avLst/>
              <a:gdLst/>
              <a:ahLst/>
              <a:cxnLst/>
              <a:rect l="l" t="t" r="r" b="b"/>
              <a:pathLst>
                <a:path w="3045563" h="2285343" extrusionOk="0">
                  <a:moveTo>
                    <a:pt x="2807574" y="2063115"/>
                  </a:moveTo>
                  <a:cubicBezTo>
                    <a:pt x="2956478" y="1994404"/>
                    <a:pt x="2840008" y="1887198"/>
                    <a:pt x="2727411" y="1875177"/>
                  </a:cubicBezTo>
                  <a:cubicBezTo>
                    <a:pt x="2250301" y="1750695"/>
                    <a:pt x="2181824" y="1070150"/>
                    <a:pt x="2624661" y="853112"/>
                  </a:cubicBezTo>
                  <a:cubicBezTo>
                    <a:pt x="2701215" y="814552"/>
                    <a:pt x="2785909" y="794451"/>
                    <a:pt x="2863446" y="757796"/>
                  </a:cubicBezTo>
                  <a:cubicBezTo>
                    <a:pt x="3297881" y="540560"/>
                    <a:pt x="2793262" y="253036"/>
                    <a:pt x="2983397" y="0"/>
                  </a:cubicBezTo>
                  <a:lnTo>
                    <a:pt x="0" y="0"/>
                  </a:lnTo>
                  <a:lnTo>
                    <a:pt x="0" y="2285343"/>
                  </a:lnTo>
                  <a:lnTo>
                    <a:pt x="2681190" y="2285343"/>
                  </a:lnTo>
                  <a:cubicBezTo>
                    <a:pt x="2683685" y="2196596"/>
                    <a:pt x="2730299" y="2108047"/>
                    <a:pt x="2807574" y="2063115"/>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8" y="-13"/>
              <a:ext cx="6478551" cy="5142022"/>
            </a:xfrm>
            <a:custGeom>
              <a:avLst/>
              <a:gdLst/>
              <a:ahLst/>
              <a:cxnLst/>
              <a:rect l="l" t="t" r="r" b="b"/>
              <a:pathLst>
                <a:path w="2879356" h="2285343" extrusionOk="0">
                  <a:moveTo>
                    <a:pt x="2483636" y="1975748"/>
                  </a:moveTo>
                  <a:cubicBezTo>
                    <a:pt x="2425729" y="1949472"/>
                    <a:pt x="2357974" y="1946319"/>
                    <a:pt x="2304203" y="1912292"/>
                  </a:cubicBezTo>
                  <a:cubicBezTo>
                    <a:pt x="2200338" y="1846602"/>
                    <a:pt x="2149981" y="1693020"/>
                    <a:pt x="2194297" y="1578391"/>
                  </a:cubicBezTo>
                  <a:cubicBezTo>
                    <a:pt x="2362898" y="1262161"/>
                    <a:pt x="2082226" y="851863"/>
                    <a:pt x="2213994" y="698938"/>
                  </a:cubicBezTo>
                  <a:cubicBezTo>
                    <a:pt x="2289890" y="640671"/>
                    <a:pt x="2476086" y="701106"/>
                    <a:pt x="2569840" y="720484"/>
                  </a:cubicBezTo>
                  <a:cubicBezTo>
                    <a:pt x="3121795" y="827427"/>
                    <a:pt x="2785252" y="260657"/>
                    <a:pt x="2696422" y="0"/>
                  </a:cubicBezTo>
                  <a:lnTo>
                    <a:pt x="0" y="0"/>
                  </a:lnTo>
                  <a:lnTo>
                    <a:pt x="0" y="2285343"/>
                  </a:lnTo>
                  <a:lnTo>
                    <a:pt x="2605819" y="2285343"/>
                  </a:lnTo>
                  <a:cubicBezTo>
                    <a:pt x="2646787" y="2172291"/>
                    <a:pt x="2595314" y="2026460"/>
                    <a:pt x="2483636" y="1975748"/>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8" y="-13"/>
              <a:ext cx="6272190" cy="5142022"/>
            </a:xfrm>
            <a:custGeom>
              <a:avLst/>
              <a:gdLst/>
              <a:ahLst/>
              <a:cxnLst/>
              <a:rect l="l" t="t" r="r" b="b"/>
              <a:pathLst>
                <a:path w="2787640" h="2285343" extrusionOk="0">
                  <a:moveTo>
                    <a:pt x="2551129" y="2165460"/>
                  </a:moveTo>
                  <a:cubicBezTo>
                    <a:pt x="2474839" y="1961822"/>
                    <a:pt x="2182086" y="2092478"/>
                    <a:pt x="2041192" y="1984090"/>
                  </a:cubicBezTo>
                  <a:cubicBezTo>
                    <a:pt x="1755530" y="1606309"/>
                    <a:pt x="2254765" y="1476178"/>
                    <a:pt x="2067125" y="765219"/>
                  </a:cubicBezTo>
                  <a:cubicBezTo>
                    <a:pt x="2053010" y="702617"/>
                    <a:pt x="2051631" y="620702"/>
                    <a:pt x="2107765" y="589762"/>
                  </a:cubicBezTo>
                  <a:cubicBezTo>
                    <a:pt x="2139214" y="572223"/>
                    <a:pt x="2178081" y="579120"/>
                    <a:pt x="2213403" y="586543"/>
                  </a:cubicBezTo>
                  <a:cubicBezTo>
                    <a:pt x="2363423" y="609994"/>
                    <a:pt x="2512983" y="669378"/>
                    <a:pt x="2665433" y="663991"/>
                  </a:cubicBezTo>
                  <a:cubicBezTo>
                    <a:pt x="2829568" y="636467"/>
                    <a:pt x="2809872" y="484724"/>
                    <a:pt x="2714805" y="382445"/>
                  </a:cubicBezTo>
                  <a:cubicBezTo>
                    <a:pt x="2614157" y="255007"/>
                    <a:pt x="2513443" y="127523"/>
                    <a:pt x="2412795" y="0"/>
                  </a:cubicBezTo>
                  <a:lnTo>
                    <a:pt x="0" y="0"/>
                  </a:lnTo>
                  <a:lnTo>
                    <a:pt x="0" y="2285343"/>
                  </a:lnTo>
                  <a:lnTo>
                    <a:pt x="2536094" y="2285343"/>
                  </a:lnTo>
                  <a:cubicBezTo>
                    <a:pt x="2555134" y="2247966"/>
                    <a:pt x="2563012" y="2205202"/>
                    <a:pt x="2551129" y="2165460"/>
                  </a:cubicBez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8" y="-13"/>
              <a:ext cx="5978795" cy="5142022"/>
            </a:xfrm>
            <a:custGeom>
              <a:avLst/>
              <a:gdLst/>
              <a:ahLst/>
              <a:cxnLst/>
              <a:rect l="l" t="t" r="r" b="b"/>
              <a:pathLst>
                <a:path w="2657242" h="2285343" extrusionOk="0">
                  <a:moveTo>
                    <a:pt x="2007248" y="2113499"/>
                  </a:moveTo>
                  <a:cubicBezTo>
                    <a:pt x="1570122" y="1477098"/>
                    <a:pt x="2433082" y="1775854"/>
                    <a:pt x="2003441" y="835244"/>
                  </a:cubicBezTo>
                  <a:cubicBezTo>
                    <a:pt x="1977901" y="745052"/>
                    <a:pt x="1922620" y="648094"/>
                    <a:pt x="1965558" y="564800"/>
                  </a:cubicBezTo>
                  <a:cubicBezTo>
                    <a:pt x="2004426" y="489322"/>
                    <a:pt x="2106518" y="470798"/>
                    <a:pt x="2189570" y="488337"/>
                  </a:cubicBezTo>
                  <a:cubicBezTo>
                    <a:pt x="2272623" y="505876"/>
                    <a:pt x="2348716" y="549428"/>
                    <a:pt x="2432491" y="564274"/>
                  </a:cubicBezTo>
                  <a:cubicBezTo>
                    <a:pt x="2646524" y="602374"/>
                    <a:pt x="2740016" y="398211"/>
                    <a:pt x="2567739" y="263810"/>
                  </a:cubicBezTo>
                  <a:cubicBezTo>
                    <a:pt x="2468142" y="185967"/>
                    <a:pt x="2311687" y="141430"/>
                    <a:pt x="2287855" y="0"/>
                  </a:cubicBezTo>
                  <a:lnTo>
                    <a:pt x="0" y="0"/>
                  </a:lnTo>
                  <a:lnTo>
                    <a:pt x="0" y="2285343"/>
                  </a:lnTo>
                  <a:lnTo>
                    <a:pt x="2023268" y="2285343"/>
                  </a:lnTo>
                  <a:cubicBezTo>
                    <a:pt x="2055570" y="2233645"/>
                    <a:pt x="2039156" y="2165000"/>
                    <a:pt x="2007248" y="2113499"/>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 name="Google Shape;17;p2"/>
          <p:cNvSpPr txBox="1">
            <a:spLocks noGrp="1"/>
          </p:cNvSpPr>
          <p:nvPr>
            <p:ph type="ctrTitle"/>
          </p:nvPr>
        </p:nvSpPr>
        <p:spPr>
          <a:xfrm>
            <a:off x="685800" y="658575"/>
            <a:ext cx="3620100" cy="38262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gradFill>
          <a:gsLst>
            <a:gs pos="0">
              <a:schemeClr val="accent1"/>
            </a:gs>
            <a:gs pos="50000">
              <a:schemeClr val="dk2"/>
            </a:gs>
            <a:gs pos="100000">
              <a:schemeClr val="dk2"/>
            </a:gs>
          </a:gsLst>
          <a:path path="circle">
            <a:fillToRect l="100000" b="100000"/>
          </a:path>
          <a:tileRect t="-100000" r="-100000"/>
        </a:gradFill>
        <a:effectLst/>
      </p:bgPr>
    </p:bg>
    <p:spTree>
      <p:nvGrpSpPr>
        <p:cNvPr id="1" name="Shape 41"/>
        <p:cNvGrpSpPr/>
        <p:nvPr/>
      </p:nvGrpSpPr>
      <p:grpSpPr>
        <a:xfrm>
          <a:off x="0" y="0"/>
          <a:ext cx="0" cy="0"/>
          <a:chOff x="0" y="0"/>
          <a:chExt cx="0" cy="0"/>
        </a:xfrm>
      </p:grpSpPr>
      <p:grpSp>
        <p:nvGrpSpPr>
          <p:cNvPr id="42" name="Google Shape;42;p5"/>
          <p:cNvGrpSpPr/>
          <p:nvPr/>
        </p:nvGrpSpPr>
        <p:grpSpPr>
          <a:xfrm>
            <a:off x="-1" y="-1329"/>
            <a:ext cx="9144884" cy="5147195"/>
            <a:chOff x="-1" y="-1329"/>
            <a:chExt cx="9144884" cy="5147195"/>
          </a:xfrm>
        </p:grpSpPr>
        <p:sp>
          <p:nvSpPr>
            <p:cNvPr id="43" name="Google Shape;43;p5"/>
            <p:cNvSpPr/>
            <p:nvPr/>
          </p:nvSpPr>
          <p:spPr>
            <a:xfrm>
              <a:off x="-1" y="-886"/>
              <a:ext cx="9144884" cy="5146749"/>
            </a:xfrm>
            <a:custGeom>
              <a:avLst/>
              <a:gdLst/>
              <a:ahLst/>
              <a:cxnLst/>
              <a:rect l="l" t="t" r="r" b="b"/>
              <a:pathLst>
                <a:path w="4064393" h="2287444" extrusionOk="0">
                  <a:moveTo>
                    <a:pt x="3788843" y="883066"/>
                  </a:moveTo>
                  <a:cubicBezTo>
                    <a:pt x="3664100" y="932662"/>
                    <a:pt x="3567457" y="1052874"/>
                    <a:pt x="3428795" y="1065618"/>
                  </a:cubicBezTo>
                  <a:cubicBezTo>
                    <a:pt x="3361105" y="1071530"/>
                    <a:pt x="3286456" y="1042298"/>
                    <a:pt x="3256912" y="981141"/>
                  </a:cubicBezTo>
                  <a:cubicBezTo>
                    <a:pt x="3196576" y="857381"/>
                    <a:pt x="3353424" y="685537"/>
                    <a:pt x="3244831" y="575639"/>
                  </a:cubicBezTo>
                  <a:cubicBezTo>
                    <a:pt x="3212792" y="545750"/>
                    <a:pt x="3166506" y="538589"/>
                    <a:pt x="3124553" y="525846"/>
                  </a:cubicBezTo>
                  <a:cubicBezTo>
                    <a:pt x="2907894" y="464426"/>
                    <a:pt x="2780787" y="210535"/>
                    <a:pt x="2861936" y="0"/>
                  </a:cubicBezTo>
                  <a:lnTo>
                    <a:pt x="0" y="0"/>
                  </a:lnTo>
                  <a:lnTo>
                    <a:pt x="0" y="2287445"/>
                  </a:lnTo>
                  <a:lnTo>
                    <a:pt x="4064394" y="2287445"/>
                  </a:lnTo>
                  <a:lnTo>
                    <a:pt x="4064394" y="886022"/>
                  </a:lnTo>
                  <a:cubicBezTo>
                    <a:pt x="3976365" y="849505"/>
                    <a:pt x="3877634" y="848441"/>
                    <a:pt x="3788843" y="883066"/>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5"/>
            <p:cNvSpPr/>
            <p:nvPr/>
          </p:nvSpPr>
          <p:spPr>
            <a:xfrm>
              <a:off x="-1" y="-1181"/>
              <a:ext cx="9144884" cy="5147046"/>
            </a:xfrm>
            <a:custGeom>
              <a:avLst/>
              <a:gdLst/>
              <a:ahLst/>
              <a:cxnLst/>
              <a:rect l="l" t="t" r="r" b="b"/>
              <a:pathLst>
                <a:path w="4064393" h="2287576" extrusionOk="0">
                  <a:moveTo>
                    <a:pt x="3901965" y="939494"/>
                  </a:moveTo>
                  <a:cubicBezTo>
                    <a:pt x="3499701" y="855017"/>
                    <a:pt x="3568310" y="1206588"/>
                    <a:pt x="3260260" y="1099645"/>
                  </a:cubicBezTo>
                  <a:cubicBezTo>
                    <a:pt x="3067828" y="996184"/>
                    <a:pt x="3151603" y="860929"/>
                    <a:pt x="3127442" y="700317"/>
                  </a:cubicBezTo>
                  <a:cubicBezTo>
                    <a:pt x="3105645" y="624183"/>
                    <a:pt x="3033622" y="575901"/>
                    <a:pt x="2981098" y="516715"/>
                  </a:cubicBezTo>
                  <a:cubicBezTo>
                    <a:pt x="2857471" y="377387"/>
                    <a:pt x="2848871" y="151612"/>
                    <a:pt x="2954837" y="0"/>
                  </a:cubicBezTo>
                  <a:lnTo>
                    <a:pt x="0" y="0"/>
                  </a:lnTo>
                  <a:lnTo>
                    <a:pt x="0" y="2287576"/>
                  </a:lnTo>
                  <a:lnTo>
                    <a:pt x="4064394" y="2287576"/>
                  </a:lnTo>
                  <a:lnTo>
                    <a:pt x="4064394" y="955128"/>
                  </a:lnTo>
                  <a:cubicBezTo>
                    <a:pt x="4010557" y="955588"/>
                    <a:pt x="3955277" y="947245"/>
                    <a:pt x="3901965" y="939494"/>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5"/>
            <p:cNvSpPr/>
            <p:nvPr/>
          </p:nvSpPr>
          <p:spPr>
            <a:xfrm>
              <a:off x="-1" y="-1329"/>
              <a:ext cx="9144884" cy="5147195"/>
            </a:xfrm>
            <a:custGeom>
              <a:avLst/>
              <a:gdLst/>
              <a:ahLst/>
              <a:cxnLst/>
              <a:rect l="l" t="t" r="r" b="b"/>
              <a:pathLst>
                <a:path w="4064393" h="2287642" extrusionOk="0">
                  <a:moveTo>
                    <a:pt x="3897961" y="979695"/>
                  </a:moveTo>
                  <a:cubicBezTo>
                    <a:pt x="3674736" y="964390"/>
                    <a:pt x="3602516" y="1073895"/>
                    <a:pt x="3472718" y="1222747"/>
                  </a:cubicBezTo>
                  <a:cubicBezTo>
                    <a:pt x="3361105" y="1334420"/>
                    <a:pt x="3140244" y="1318720"/>
                    <a:pt x="3084963" y="1158306"/>
                  </a:cubicBezTo>
                  <a:cubicBezTo>
                    <a:pt x="3045899" y="1043086"/>
                    <a:pt x="3123962" y="918013"/>
                    <a:pt x="3106498" y="797538"/>
                  </a:cubicBezTo>
                  <a:cubicBezTo>
                    <a:pt x="3020688" y="502395"/>
                    <a:pt x="2709290" y="454573"/>
                    <a:pt x="2826877" y="0"/>
                  </a:cubicBezTo>
                  <a:lnTo>
                    <a:pt x="0" y="0"/>
                  </a:lnTo>
                  <a:lnTo>
                    <a:pt x="0" y="2287642"/>
                  </a:lnTo>
                  <a:lnTo>
                    <a:pt x="4064394" y="2287642"/>
                  </a:lnTo>
                  <a:lnTo>
                    <a:pt x="4064394" y="1009650"/>
                  </a:lnTo>
                  <a:cubicBezTo>
                    <a:pt x="4010098" y="993931"/>
                    <a:pt x="3954324" y="983893"/>
                    <a:pt x="3897961" y="979695"/>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5"/>
            <p:cNvSpPr/>
            <p:nvPr/>
          </p:nvSpPr>
          <p:spPr>
            <a:xfrm>
              <a:off x="-1" y="-1329"/>
              <a:ext cx="9144884" cy="5147195"/>
            </a:xfrm>
            <a:custGeom>
              <a:avLst/>
              <a:gdLst/>
              <a:ahLst/>
              <a:cxnLst/>
              <a:rect l="l" t="t" r="r" b="b"/>
              <a:pathLst>
                <a:path w="4064393" h="2287642" extrusionOk="0">
                  <a:moveTo>
                    <a:pt x="3886668" y="1168356"/>
                  </a:moveTo>
                  <a:cubicBezTo>
                    <a:pt x="3523534" y="864476"/>
                    <a:pt x="3578093" y="1536875"/>
                    <a:pt x="3166834" y="1369892"/>
                  </a:cubicBezTo>
                  <a:cubicBezTo>
                    <a:pt x="2968952" y="1280029"/>
                    <a:pt x="2931661" y="1012343"/>
                    <a:pt x="3042091" y="838988"/>
                  </a:cubicBezTo>
                  <a:cubicBezTo>
                    <a:pt x="3075772" y="781641"/>
                    <a:pt x="3123043" y="717265"/>
                    <a:pt x="3097963" y="655648"/>
                  </a:cubicBezTo>
                  <a:cubicBezTo>
                    <a:pt x="3074787" y="598695"/>
                    <a:pt x="3004406" y="582076"/>
                    <a:pt x="2945711" y="563683"/>
                  </a:cubicBezTo>
                  <a:cubicBezTo>
                    <a:pt x="2704694" y="489125"/>
                    <a:pt x="2524210" y="251788"/>
                    <a:pt x="2514231" y="0"/>
                  </a:cubicBezTo>
                  <a:lnTo>
                    <a:pt x="0" y="0"/>
                  </a:lnTo>
                  <a:lnTo>
                    <a:pt x="0" y="2287642"/>
                  </a:lnTo>
                  <a:lnTo>
                    <a:pt x="4064394" y="2287642"/>
                  </a:lnTo>
                  <a:lnTo>
                    <a:pt x="4064394" y="1364506"/>
                  </a:lnTo>
                  <a:cubicBezTo>
                    <a:pt x="3994275" y="1309983"/>
                    <a:pt x="3950221" y="1229776"/>
                    <a:pt x="3886668" y="1168356"/>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5"/>
            <p:cNvSpPr/>
            <p:nvPr/>
          </p:nvSpPr>
          <p:spPr>
            <a:xfrm>
              <a:off x="-1" y="-886"/>
              <a:ext cx="9144884" cy="5146749"/>
            </a:xfrm>
            <a:custGeom>
              <a:avLst/>
              <a:gdLst/>
              <a:ahLst/>
              <a:cxnLst/>
              <a:rect l="l" t="t" r="r" b="b"/>
              <a:pathLst>
                <a:path w="4064393" h="2287444" extrusionOk="0">
                  <a:moveTo>
                    <a:pt x="3860275" y="1412328"/>
                  </a:moveTo>
                  <a:cubicBezTo>
                    <a:pt x="3499570" y="1212171"/>
                    <a:pt x="3370166" y="1548765"/>
                    <a:pt x="3020622" y="1515723"/>
                  </a:cubicBezTo>
                  <a:cubicBezTo>
                    <a:pt x="2790832" y="1511322"/>
                    <a:pt x="2587895" y="1238973"/>
                    <a:pt x="2748288" y="1041181"/>
                  </a:cubicBezTo>
                  <a:cubicBezTo>
                    <a:pt x="2792933" y="989023"/>
                    <a:pt x="2861476" y="955785"/>
                    <a:pt x="2888657" y="892657"/>
                  </a:cubicBezTo>
                  <a:cubicBezTo>
                    <a:pt x="2920500" y="819019"/>
                    <a:pt x="2882092" y="731848"/>
                    <a:pt x="2824776" y="675552"/>
                  </a:cubicBezTo>
                  <a:cubicBezTo>
                    <a:pt x="2569577" y="494315"/>
                    <a:pt x="2383447" y="351243"/>
                    <a:pt x="2435314" y="0"/>
                  </a:cubicBezTo>
                  <a:lnTo>
                    <a:pt x="0" y="0"/>
                  </a:lnTo>
                  <a:lnTo>
                    <a:pt x="0" y="2287445"/>
                  </a:lnTo>
                  <a:lnTo>
                    <a:pt x="4064394" y="2287445"/>
                  </a:lnTo>
                  <a:lnTo>
                    <a:pt x="4064394" y="1502125"/>
                  </a:ln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5"/>
            <p:cNvSpPr/>
            <p:nvPr/>
          </p:nvSpPr>
          <p:spPr>
            <a:xfrm>
              <a:off x="-1" y="-1032"/>
              <a:ext cx="9144884" cy="5146898"/>
            </a:xfrm>
            <a:custGeom>
              <a:avLst/>
              <a:gdLst/>
              <a:ahLst/>
              <a:cxnLst/>
              <a:rect l="l" t="t" r="r" b="b"/>
              <a:pathLst>
                <a:path w="4064393" h="2287510" extrusionOk="0">
                  <a:moveTo>
                    <a:pt x="3767571" y="1773029"/>
                  </a:moveTo>
                  <a:cubicBezTo>
                    <a:pt x="3678150" y="1745177"/>
                    <a:pt x="3601400" y="1686056"/>
                    <a:pt x="3513358" y="1654131"/>
                  </a:cubicBezTo>
                  <a:cubicBezTo>
                    <a:pt x="3253038" y="1560523"/>
                    <a:pt x="2846245" y="1725207"/>
                    <a:pt x="2683422" y="1432757"/>
                  </a:cubicBezTo>
                  <a:cubicBezTo>
                    <a:pt x="2593082" y="1250074"/>
                    <a:pt x="2741526" y="1029094"/>
                    <a:pt x="2694714" y="830711"/>
                  </a:cubicBezTo>
                  <a:cubicBezTo>
                    <a:pt x="2667271" y="714506"/>
                    <a:pt x="2577653" y="625234"/>
                    <a:pt x="2512064" y="525517"/>
                  </a:cubicBezTo>
                  <a:cubicBezTo>
                    <a:pt x="2410779" y="370063"/>
                    <a:pt x="2365609" y="184654"/>
                    <a:pt x="2384038" y="0"/>
                  </a:cubicBezTo>
                  <a:lnTo>
                    <a:pt x="0" y="0"/>
                  </a:lnTo>
                  <a:lnTo>
                    <a:pt x="0" y="2287511"/>
                  </a:lnTo>
                  <a:lnTo>
                    <a:pt x="4064394" y="2287511"/>
                  </a:lnTo>
                  <a:lnTo>
                    <a:pt x="4064394" y="1767774"/>
                  </a:lnTo>
                  <a:cubicBezTo>
                    <a:pt x="3965256" y="1794116"/>
                    <a:pt x="3864674" y="1803247"/>
                    <a:pt x="3767571" y="1773029"/>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 name="Google Shape;49;p5"/>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5"/>
          <p:cNvSpPr txBox="1">
            <a:spLocks noGrp="1"/>
          </p:cNvSpPr>
          <p:nvPr>
            <p:ph type="body" idx="1"/>
          </p:nvPr>
        </p:nvSpPr>
        <p:spPr>
          <a:xfrm>
            <a:off x="457200" y="1592600"/>
            <a:ext cx="5215200" cy="29448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51" name="Google Shape;51;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chemeClr val="accent1"/>
            </a:gs>
            <a:gs pos="50000">
              <a:schemeClr val="dk2"/>
            </a:gs>
            <a:gs pos="100000">
              <a:schemeClr val="dk2"/>
            </a:gs>
          </a:gsLst>
          <a:path path="circle">
            <a:fillToRect l="100000" b="100000"/>
          </a:path>
          <a:tileRect t="-100000" r="-100000"/>
        </a:gradFill>
        <a:effectLst/>
      </p:bgPr>
    </p:bg>
    <p:spTree>
      <p:nvGrpSpPr>
        <p:cNvPr id="1" name="Shape 63"/>
        <p:cNvGrpSpPr/>
        <p:nvPr/>
      </p:nvGrpSpPr>
      <p:grpSpPr>
        <a:xfrm>
          <a:off x="0" y="0"/>
          <a:ext cx="0" cy="0"/>
          <a:chOff x="0" y="0"/>
          <a:chExt cx="0" cy="0"/>
        </a:xfrm>
      </p:grpSpPr>
      <p:grpSp>
        <p:nvGrpSpPr>
          <p:cNvPr id="64" name="Google Shape;64;p7"/>
          <p:cNvGrpSpPr/>
          <p:nvPr/>
        </p:nvGrpSpPr>
        <p:grpSpPr>
          <a:xfrm>
            <a:off x="-5" y="-10"/>
            <a:ext cx="9145330" cy="5142763"/>
            <a:chOff x="-5" y="-10"/>
            <a:chExt cx="9145330" cy="5142763"/>
          </a:xfrm>
        </p:grpSpPr>
        <p:sp>
          <p:nvSpPr>
            <p:cNvPr id="65" name="Google Shape;65;p7"/>
            <p:cNvSpPr/>
            <p:nvPr/>
          </p:nvSpPr>
          <p:spPr>
            <a:xfrm>
              <a:off x="436" y="-10"/>
              <a:ext cx="9144886" cy="5142760"/>
            </a:xfrm>
            <a:custGeom>
              <a:avLst/>
              <a:gdLst/>
              <a:ahLst/>
              <a:cxnLst/>
              <a:rect l="l" t="t" r="r" b="b"/>
              <a:pathLst>
                <a:path w="4064394" h="2285671" extrusionOk="0">
                  <a:moveTo>
                    <a:pt x="3915359" y="1249483"/>
                  </a:moveTo>
                  <a:cubicBezTo>
                    <a:pt x="3758905" y="1375673"/>
                    <a:pt x="3604486" y="1367725"/>
                    <a:pt x="3572381" y="1142869"/>
                  </a:cubicBezTo>
                  <a:cubicBezTo>
                    <a:pt x="3564371" y="1057472"/>
                    <a:pt x="3585512" y="972535"/>
                    <a:pt x="3594835" y="887270"/>
                  </a:cubicBezTo>
                  <a:cubicBezTo>
                    <a:pt x="3604157" y="802005"/>
                    <a:pt x="3597723" y="707609"/>
                    <a:pt x="3544938" y="644219"/>
                  </a:cubicBezTo>
                  <a:cubicBezTo>
                    <a:pt x="3492151" y="580828"/>
                    <a:pt x="3402533" y="563289"/>
                    <a:pt x="3347252" y="501147"/>
                  </a:cubicBezTo>
                  <a:cubicBezTo>
                    <a:pt x="3215944" y="341980"/>
                    <a:pt x="3347252" y="113972"/>
                    <a:pt x="3484470" y="0"/>
                  </a:cubicBezTo>
                  <a:lnTo>
                    <a:pt x="0" y="0"/>
                  </a:lnTo>
                  <a:lnTo>
                    <a:pt x="0" y="2285672"/>
                  </a:lnTo>
                  <a:lnTo>
                    <a:pt x="4064394" y="2285672"/>
                  </a:lnTo>
                  <a:lnTo>
                    <a:pt x="4064394" y="1205077"/>
                  </a:lnTo>
                  <a:cubicBezTo>
                    <a:pt x="4016007" y="1198508"/>
                    <a:pt x="3959741" y="1220908"/>
                    <a:pt x="3915359" y="1249483"/>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7"/>
            <p:cNvSpPr/>
            <p:nvPr/>
          </p:nvSpPr>
          <p:spPr>
            <a:xfrm>
              <a:off x="436" y="731"/>
              <a:ext cx="9144886" cy="5142022"/>
            </a:xfrm>
            <a:custGeom>
              <a:avLst/>
              <a:gdLst/>
              <a:ahLst/>
              <a:cxnLst/>
              <a:rect l="l" t="t" r="r" b="b"/>
              <a:pathLst>
                <a:path w="4064394" h="2285343" extrusionOk="0">
                  <a:moveTo>
                    <a:pt x="3921596" y="1306896"/>
                  </a:moveTo>
                  <a:cubicBezTo>
                    <a:pt x="3827382" y="1355046"/>
                    <a:pt x="3758839" y="1489579"/>
                    <a:pt x="3641252" y="1479923"/>
                  </a:cubicBezTo>
                  <a:cubicBezTo>
                    <a:pt x="3438840" y="1433940"/>
                    <a:pt x="3511651" y="1152459"/>
                    <a:pt x="3489000" y="998483"/>
                  </a:cubicBezTo>
                  <a:cubicBezTo>
                    <a:pt x="3445274" y="740060"/>
                    <a:pt x="3136174" y="567099"/>
                    <a:pt x="3190076" y="285685"/>
                  </a:cubicBezTo>
                  <a:cubicBezTo>
                    <a:pt x="3210823" y="187938"/>
                    <a:pt x="3283305" y="103593"/>
                    <a:pt x="3278381" y="0"/>
                  </a:cubicBezTo>
                  <a:lnTo>
                    <a:pt x="0" y="0"/>
                  </a:lnTo>
                  <a:lnTo>
                    <a:pt x="0" y="2285343"/>
                  </a:lnTo>
                  <a:lnTo>
                    <a:pt x="4064394" y="2285343"/>
                  </a:lnTo>
                  <a:lnTo>
                    <a:pt x="4064394" y="1314779"/>
                  </a:lnTo>
                  <a:cubicBezTo>
                    <a:pt x="4026971" y="1280751"/>
                    <a:pt x="3967291" y="1283576"/>
                    <a:pt x="3921596" y="1306896"/>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7"/>
            <p:cNvSpPr/>
            <p:nvPr/>
          </p:nvSpPr>
          <p:spPr>
            <a:xfrm>
              <a:off x="-5" y="731"/>
              <a:ext cx="9145330" cy="5142022"/>
            </a:xfrm>
            <a:custGeom>
              <a:avLst/>
              <a:gdLst/>
              <a:ahLst/>
              <a:cxnLst/>
              <a:rect l="l" t="t" r="r" b="b"/>
              <a:pathLst>
                <a:path w="4064591" h="2285343" extrusionOk="0">
                  <a:moveTo>
                    <a:pt x="3770329" y="1529387"/>
                  </a:moveTo>
                  <a:cubicBezTo>
                    <a:pt x="3385594" y="1586602"/>
                    <a:pt x="3413301" y="1366017"/>
                    <a:pt x="3417043" y="1072384"/>
                  </a:cubicBezTo>
                  <a:cubicBezTo>
                    <a:pt x="3360449" y="715689"/>
                    <a:pt x="2974270" y="507453"/>
                    <a:pt x="3214762" y="117322"/>
                  </a:cubicBezTo>
                  <a:cubicBezTo>
                    <a:pt x="3227893" y="80141"/>
                    <a:pt x="3233605" y="36983"/>
                    <a:pt x="3223625" y="0"/>
                  </a:cubicBezTo>
                  <a:lnTo>
                    <a:pt x="0" y="0"/>
                  </a:lnTo>
                  <a:lnTo>
                    <a:pt x="0" y="2285343"/>
                  </a:lnTo>
                  <a:lnTo>
                    <a:pt x="4064591" y="2285343"/>
                  </a:lnTo>
                  <a:lnTo>
                    <a:pt x="4064591" y="1598886"/>
                  </a:lnTo>
                  <a:cubicBezTo>
                    <a:pt x="3998346" y="1512308"/>
                    <a:pt x="3874916" y="1516052"/>
                    <a:pt x="3770329" y="1529387"/>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7"/>
            <p:cNvSpPr/>
            <p:nvPr/>
          </p:nvSpPr>
          <p:spPr>
            <a:xfrm>
              <a:off x="436" y="583"/>
              <a:ext cx="9144886" cy="5142168"/>
            </a:xfrm>
            <a:custGeom>
              <a:avLst/>
              <a:gdLst/>
              <a:ahLst/>
              <a:cxnLst/>
              <a:rect l="l" t="t" r="r" b="b"/>
              <a:pathLst>
                <a:path w="4064394" h="2285408" extrusionOk="0">
                  <a:moveTo>
                    <a:pt x="3518216" y="1610776"/>
                  </a:moveTo>
                  <a:cubicBezTo>
                    <a:pt x="3308123" y="1694859"/>
                    <a:pt x="3276477" y="1573793"/>
                    <a:pt x="3327359" y="1394788"/>
                  </a:cubicBezTo>
                  <a:cubicBezTo>
                    <a:pt x="3353621" y="1255855"/>
                    <a:pt x="3313637" y="1105097"/>
                    <a:pt x="3223691" y="1003935"/>
                  </a:cubicBezTo>
                  <a:cubicBezTo>
                    <a:pt x="3022920" y="804107"/>
                    <a:pt x="3083059" y="820727"/>
                    <a:pt x="3141820" y="584638"/>
                  </a:cubicBezTo>
                  <a:cubicBezTo>
                    <a:pt x="3145891" y="476184"/>
                    <a:pt x="3038415" y="408787"/>
                    <a:pt x="2988780" y="315310"/>
                  </a:cubicBezTo>
                  <a:cubicBezTo>
                    <a:pt x="2935534" y="216184"/>
                    <a:pt x="2953524" y="78302"/>
                    <a:pt x="3036904" y="0"/>
                  </a:cubicBezTo>
                  <a:lnTo>
                    <a:pt x="0" y="0"/>
                  </a:lnTo>
                  <a:lnTo>
                    <a:pt x="0" y="2285409"/>
                  </a:lnTo>
                  <a:lnTo>
                    <a:pt x="4064394" y="2285409"/>
                  </a:lnTo>
                  <a:lnTo>
                    <a:pt x="4064394" y="1775263"/>
                  </a:lnTo>
                  <a:cubicBezTo>
                    <a:pt x="3874128" y="1764358"/>
                    <a:pt x="3706841" y="1566435"/>
                    <a:pt x="3518216" y="1610776"/>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7"/>
            <p:cNvSpPr/>
            <p:nvPr/>
          </p:nvSpPr>
          <p:spPr>
            <a:xfrm>
              <a:off x="731" y="731"/>
              <a:ext cx="9144589" cy="5142022"/>
            </a:xfrm>
            <a:custGeom>
              <a:avLst/>
              <a:gdLst/>
              <a:ahLst/>
              <a:cxnLst/>
              <a:rect l="l" t="t" r="r" b="b"/>
              <a:pathLst>
                <a:path w="4064262" h="2285343" extrusionOk="0">
                  <a:moveTo>
                    <a:pt x="3911354" y="1813823"/>
                  </a:moveTo>
                  <a:cubicBezTo>
                    <a:pt x="3733431" y="1756279"/>
                    <a:pt x="3525766" y="1820392"/>
                    <a:pt x="3358808" y="1722711"/>
                  </a:cubicBezTo>
                  <a:cubicBezTo>
                    <a:pt x="3177667" y="1604864"/>
                    <a:pt x="3210363" y="1445238"/>
                    <a:pt x="3338586" y="1300852"/>
                  </a:cubicBezTo>
                  <a:cubicBezTo>
                    <a:pt x="3453941" y="1143197"/>
                    <a:pt x="3377978" y="1019175"/>
                    <a:pt x="3192965" y="1000454"/>
                  </a:cubicBezTo>
                  <a:cubicBezTo>
                    <a:pt x="2865678" y="937129"/>
                    <a:pt x="3055091" y="791166"/>
                    <a:pt x="3032571" y="594426"/>
                  </a:cubicBezTo>
                  <a:cubicBezTo>
                    <a:pt x="3008870" y="510278"/>
                    <a:pt x="2913277" y="477761"/>
                    <a:pt x="2846901" y="423304"/>
                  </a:cubicBezTo>
                  <a:cubicBezTo>
                    <a:pt x="2723602" y="324770"/>
                    <a:pt x="2700886" y="123037"/>
                    <a:pt x="2803438" y="0"/>
                  </a:cubicBezTo>
                  <a:lnTo>
                    <a:pt x="0" y="0"/>
                  </a:lnTo>
                  <a:lnTo>
                    <a:pt x="0" y="2285343"/>
                  </a:lnTo>
                  <a:lnTo>
                    <a:pt x="4064263" y="2285343"/>
                  </a:lnTo>
                  <a:lnTo>
                    <a:pt x="4064263" y="1916167"/>
                  </a:lnTo>
                  <a:cubicBezTo>
                    <a:pt x="4026118" y="1868214"/>
                    <a:pt x="3969852" y="1832741"/>
                    <a:pt x="3911354" y="1813823"/>
                  </a:cubicBez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7"/>
            <p:cNvSpPr/>
            <p:nvPr/>
          </p:nvSpPr>
          <p:spPr>
            <a:xfrm>
              <a:off x="436" y="731"/>
              <a:ext cx="9144886" cy="5142022"/>
            </a:xfrm>
            <a:custGeom>
              <a:avLst/>
              <a:gdLst/>
              <a:ahLst/>
              <a:cxnLst/>
              <a:rect l="l" t="t" r="r" b="b"/>
              <a:pathLst>
                <a:path w="4064394" h="2285343" extrusionOk="0">
                  <a:moveTo>
                    <a:pt x="3763435" y="1980675"/>
                  </a:moveTo>
                  <a:cubicBezTo>
                    <a:pt x="3694695" y="2003469"/>
                    <a:pt x="3636788" y="2052539"/>
                    <a:pt x="3567588" y="2074020"/>
                  </a:cubicBezTo>
                  <a:cubicBezTo>
                    <a:pt x="3429714" y="2116718"/>
                    <a:pt x="3273391" y="2032701"/>
                    <a:pt x="3205242" y="1905263"/>
                  </a:cubicBezTo>
                  <a:cubicBezTo>
                    <a:pt x="3082469" y="1678240"/>
                    <a:pt x="3215156" y="1486623"/>
                    <a:pt x="3268861" y="1269453"/>
                  </a:cubicBezTo>
                  <a:cubicBezTo>
                    <a:pt x="3268007" y="941004"/>
                    <a:pt x="3006244" y="1151737"/>
                    <a:pt x="2907172" y="1045583"/>
                  </a:cubicBezTo>
                  <a:cubicBezTo>
                    <a:pt x="2870405" y="1001833"/>
                    <a:pt x="2887935" y="934239"/>
                    <a:pt x="2918530" y="886022"/>
                  </a:cubicBezTo>
                  <a:cubicBezTo>
                    <a:pt x="3044717" y="741505"/>
                    <a:pt x="3036708" y="613476"/>
                    <a:pt x="2871981" y="500030"/>
                  </a:cubicBezTo>
                  <a:cubicBezTo>
                    <a:pt x="2666286" y="390788"/>
                    <a:pt x="2485474" y="247716"/>
                    <a:pt x="2627944" y="0"/>
                  </a:cubicBezTo>
                  <a:lnTo>
                    <a:pt x="0" y="0"/>
                  </a:lnTo>
                  <a:lnTo>
                    <a:pt x="0" y="2285343"/>
                  </a:lnTo>
                  <a:lnTo>
                    <a:pt x="4064394" y="2285343"/>
                  </a:lnTo>
                  <a:lnTo>
                    <a:pt x="4064394" y="2074020"/>
                  </a:lnTo>
                  <a:cubicBezTo>
                    <a:pt x="3992306" y="1989674"/>
                    <a:pt x="3869992" y="1945268"/>
                    <a:pt x="3763435" y="1980675"/>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1" name="Google Shape;71;p7"/>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7"/>
          <p:cNvSpPr txBox="1">
            <a:spLocks noGrp="1"/>
          </p:cNvSpPr>
          <p:nvPr>
            <p:ph type="body" idx="1"/>
          </p:nvPr>
        </p:nvSpPr>
        <p:spPr>
          <a:xfrm>
            <a:off x="457200" y="1592600"/>
            <a:ext cx="2666100" cy="2940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3" name="Google Shape;73;p7"/>
          <p:cNvSpPr txBox="1">
            <a:spLocks noGrp="1"/>
          </p:cNvSpPr>
          <p:nvPr>
            <p:ph type="body" idx="2"/>
          </p:nvPr>
        </p:nvSpPr>
        <p:spPr>
          <a:xfrm>
            <a:off x="3400204" y="1592600"/>
            <a:ext cx="2666100" cy="29409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74" name="Google Shape;74;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chemeClr val="accent1"/>
            </a:gs>
            <a:gs pos="50000">
              <a:schemeClr val="dk2"/>
            </a:gs>
            <a:gs pos="100000">
              <a:schemeClr val="dk2"/>
            </a:gs>
          </a:gsLst>
          <a:path path="circle">
            <a:fillToRect l="100000" b="100000"/>
          </a:path>
          <a:tileRect t="-100000" r="-100000"/>
        </a:gradFill>
        <a:effectLst/>
      </p:bgPr>
    </p:bg>
    <p:spTree>
      <p:nvGrpSpPr>
        <p:cNvPr id="1" name="Shape 75"/>
        <p:cNvGrpSpPr/>
        <p:nvPr/>
      </p:nvGrpSpPr>
      <p:grpSpPr>
        <a:xfrm>
          <a:off x="0" y="0"/>
          <a:ext cx="0" cy="0"/>
          <a:chOff x="0" y="0"/>
          <a:chExt cx="0" cy="0"/>
        </a:xfrm>
      </p:grpSpPr>
      <p:grpSp>
        <p:nvGrpSpPr>
          <p:cNvPr id="76" name="Google Shape;76;p8"/>
          <p:cNvGrpSpPr/>
          <p:nvPr/>
        </p:nvGrpSpPr>
        <p:grpSpPr>
          <a:xfrm>
            <a:off x="-5" y="-10"/>
            <a:ext cx="9145330" cy="5142763"/>
            <a:chOff x="-5" y="-10"/>
            <a:chExt cx="9145330" cy="5142763"/>
          </a:xfrm>
        </p:grpSpPr>
        <p:sp>
          <p:nvSpPr>
            <p:cNvPr id="77" name="Google Shape;77;p8"/>
            <p:cNvSpPr/>
            <p:nvPr/>
          </p:nvSpPr>
          <p:spPr>
            <a:xfrm>
              <a:off x="436" y="-10"/>
              <a:ext cx="9144886" cy="5142760"/>
            </a:xfrm>
            <a:custGeom>
              <a:avLst/>
              <a:gdLst/>
              <a:ahLst/>
              <a:cxnLst/>
              <a:rect l="l" t="t" r="r" b="b"/>
              <a:pathLst>
                <a:path w="4064394" h="2285671" extrusionOk="0">
                  <a:moveTo>
                    <a:pt x="3915359" y="1249483"/>
                  </a:moveTo>
                  <a:cubicBezTo>
                    <a:pt x="3758905" y="1375673"/>
                    <a:pt x="3604486" y="1367725"/>
                    <a:pt x="3572381" y="1142869"/>
                  </a:cubicBezTo>
                  <a:cubicBezTo>
                    <a:pt x="3564371" y="1057472"/>
                    <a:pt x="3585512" y="972535"/>
                    <a:pt x="3594835" y="887270"/>
                  </a:cubicBezTo>
                  <a:cubicBezTo>
                    <a:pt x="3604157" y="802005"/>
                    <a:pt x="3597723" y="707609"/>
                    <a:pt x="3544938" y="644219"/>
                  </a:cubicBezTo>
                  <a:cubicBezTo>
                    <a:pt x="3492151" y="580828"/>
                    <a:pt x="3402533" y="563289"/>
                    <a:pt x="3347252" y="501147"/>
                  </a:cubicBezTo>
                  <a:cubicBezTo>
                    <a:pt x="3215944" y="341980"/>
                    <a:pt x="3347252" y="113972"/>
                    <a:pt x="3484470" y="0"/>
                  </a:cubicBezTo>
                  <a:lnTo>
                    <a:pt x="0" y="0"/>
                  </a:lnTo>
                  <a:lnTo>
                    <a:pt x="0" y="2285672"/>
                  </a:lnTo>
                  <a:lnTo>
                    <a:pt x="4064394" y="2285672"/>
                  </a:lnTo>
                  <a:lnTo>
                    <a:pt x="4064394" y="1205077"/>
                  </a:lnTo>
                  <a:cubicBezTo>
                    <a:pt x="4016007" y="1198508"/>
                    <a:pt x="3959741" y="1220908"/>
                    <a:pt x="3915359" y="1249483"/>
                  </a:cubicBezTo>
                  <a:close/>
                </a:path>
              </a:pathLst>
            </a:custGeom>
            <a:solidFill>
              <a:schemeClr val="accent2"/>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8"/>
            <p:cNvSpPr/>
            <p:nvPr/>
          </p:nvSpPr>
          <p:spPr>
            <a:xfrm>
              <a:off x="436" y="731"/>
              <a:ext cx="9144886" cy="5142022"/>
            </a:xfrm>
            <a:custGeom>
              <a:avLst/>
              <a:gdLst/>
              <a:ahLst/>
              <a:cxnLst/>
              <a:rect l="l" t="t" r="r" b="b"/>
              <a:pathLst>
                <a:path w="4064394" h="2285343" extrusionOk="0">
                  <a:moveTo>
                    <a:pt x="3921596" y="1306896"/>
                  </a:moveTo>
                  <a:cubicBezTo>
                    <a:pt x="3827382" y="1355046"/>
                    <a:pt x="3758839" y="1489579"/>
                    <a:pt x="3641252" y="1479923"/>
                  </a:cubicBezTo>
                  <a:cubicBezTo>
                    <a:pt x="3438840" y="1433940"/>
                    <a:pt x="3511651" y="1152459"/>
                    <a:pt x="3489000" y="998483"/>
                  </a:cubicBezTo>
                  <a:cubicBezTo>
                    <a:pt x="3445274" y="740060"/>
                    <a:pt x="3136174" y="567099"/>
                    <a:pt x="3190076" y="285685"/>
                  </a:cubicBezTo>
                  <a:cubicBezTo>
                    <a:pt x="3210823" y="187938"/>
                    <a:pt x="3283305" y="103593"/>
                    <a:pt x="3278381" y="0"/>
                  </a:cubicBezTo>
                  <a:lnTo>
                    <a:pt x="0" y="0"/>
                  </a:lnTo>
                  <a:lnTo>
                    <a:pt x="0" y="2285343"/>
                  </a:lnTo>
                  <a:lnTo>
                    <a:pt x="4064394" y="2285343"/>
                  </a:lnTo>
                  <a:lnTo>
                    <a:pt x="4064394" y="1314779"/>
                  </a:lnTo>
                  <a:cubicBezTo>
                    <a:pt x="4026971" y="1280751"/>
                    <a:pt x="3967291" y="1283576"/>
                    <a:pt x="3921596" y="1306896"/>
                  </a:cubicBezTo>
                  <a:close/>
                </a:path>
              </a:pathLst>
            </a:custGeom>
            <a:solidFill>
              <a:schemeClr val="accent3"/>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8"/>
            <p:cNvSpPr/>
            <p:nvPr/>
          </p:nvSpPr>
          <p:spPr>
            <a:xfrm>
              <a:off x="-5" y="731"/>
              <a:ext cx="9145330" cy="5142022"/>
            </a:xfrm>
            <a:custGeom>
              <a:avLst/>
              <a:gdLst/>
              <a:ahLst/>
              <a:cxnLst/>
              <a:rect l="l" t="t" r="r" b="b"/>
              <a:pathLst>
                <a:path w="4064591" h="2285343" extrusionOk="0">
                  <a:moveTo>
                    <a:pt x="3770329" y="1529387"/>
                  </a:moveTo>
                  <a:cubicBezTo>
                    <a:pt x="3385594" y="1586602"/>
                    <a:pt x="3413301" y="1366017"/>
                    <a:pt x="3417043" y="1072384"/>
                  </a:cubicBezTo>
                  <a:cubicBezTo>
                    <a:pt x="3360449" y="715689"/>
                    <a:pt x="2974270" y="507453"/>
                    <a:pt x="3214762" y="117322"/>
                  </a:cubicBezTo>
                  <a:cubicBezTo>
                    <a:pt x="3227893" y="80141"/>
                    <a:pt x="3233605" y="36983"/>
                    <a:pt x="3223625" y="0"/>
                  </a:cubicBezTo>
                  <a:lnTo>
                    <a:pt x="0" y="0"/>
                  </a:lnTo>
                  <a:lnTo>
                    <a:pt x="0" y="2285343"/>
                  </a:lnTo>
                  <a:lnTo>
                    <a:pt x="4064591" y="2285343"/>
                  </a:lnTo>
                  <a:lnTo>
                    <a:pt x="4064591" y="1598886"/>
                  </a:lnTo>
                  <a:cubicBezTo>
                    <a:pt x="3998346" y="1512308"/>
                    <a:pt x="3874916" y="1516052"/>
                    <a:pt x="3770329" y="1529387"/>
                  </a:cubicBezTo>
                  <a:close/>
                </a:path>
              </a:pathLst>
            </a:custGeom>
            <a:solidFill>
              <a:schemeClr val="accent4"/>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8"/>
            <p:cNvSpPr/>
            <p:nvPr/>
          </p:nvSpPr>
          <p:spPr>
            <a:xfrm>
              <a:off x="436" y="583"/>
              <a:ext cx="9144886" cy="5142168"/>
            </a:xfrm>
            <a:custGeom>
              <a:avLst/>
              <a:gdLst/>
              <a:ahLst/>
              <a:cxnLst/>
              <a:rect l="l" t="t" r="r" b="b"/>
              <a:pathLst>
                <a:path w="4064394" h="2285408" extrusionOk="0">
                  <a:moveTo>
                    <a:pt x="3518216" y="1610776"/>
                  </a:moveTo>
                  <a:cubicBezTo>
                    <a:pt x="3308123" y="1694859"/>
                    <a:pt x="3276477" y="1573793"/>
                    <a:pt x="3327359" y="1394788"/>
                  </a:cubicBezTo>
                  <a:cubicBezTo>
                    <a:pt x="3353621" y="1255855"/>
                    <a:pt x="3313637" y="1105097"/>
                    <a:pt x="3223691" y="1003935"/>
                  </a:cubicBezTo>
                  <a:cubicBezTo>
                    <a:pt x="3022920" y="804107"/>
                    <a:pt x="3083059" y="820727"/>
                    <a:pt x="3141820" y="584638"/>
                  </a:cubicBezTo>
                  <a:cubicBezTo>
                    <a:pt x="3145891" y="476184"/>
                    <a:pt x="3038415" y="408787"/>
                    <a:pt x="2988780" y="315310"/>
                  </a:cubicBezTo>
                  <a:cubicBezTo>
                    <a:pt x="2935534" y="216184"/>
                    <a:pt x="2953524" y="78302"/>
                    <a:pt x="3036904" y="0"/>
                  </a:cubicBezTo>
                  <a:lnTo>
                    <a:pt x="0" y="0"/>
                  </a:lnTo>
                  <a:lnTo>
                    <a:pt x="0" y="2285409"/>
                  </a:lnTo>
                  <a:lnTo>
                    <a:pt x="4064394" y="2285409"/>
                  </a:lnTo>
                  <a:lnTo>
                    <a:pt x="4064394" y="1775263"/>
                  </a:lnTo>
                  <a:cubicBezTo>
                    <a:pt x="3874128" y="1764358"/>
                    <a:pt x="3706841" y="1566435"/>
                    <a:pt x="3518216" y="1610776"/>
                  </a:cubicBezTo>
                  <a:close/>
                </a:path>
              </a:pathLst>
            </a:custGeom>
            <a:solidFill>
              <a:schemeClr val="accent5"/>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8"/>
            <p:cNvSpPr/>
            <p:nvPr/>
          </p:nvSpPr>
          <p:spPr>
            <a:xfrm>
              <a:off x="731" y="731"/>
              <a:ext cx="9144589" cy="5142022"/>
            </a:xfrm>
            <a:custGeom>
              <a:avLst/>
              <a:gdLst/>
              <a:ahLst/>
              <a:cxnLst/>
              <a:rect l="l" t="t" r="r" b="b"/>
              <a:pathLst>
                <a:path w="4064262" h="2285343" extrusionOk="0">
                  <a:moveTo>
                    <a:pt x="3911354" y="1813823"/>
                  </a:moveTo>
                  <a:cubicBezTo>
                    <a:pt x="3733431" y="1756279"/>
                    <a:pt x="3525766" y="1820392"/>
                    <a:pt x="3358808" y="1722711"/>
                  </a:cubicBezTo>
                  <a:cubicBezTo>
                    <a:pt x="3177667" y="1604864"/>
                    <a:pt x="3210363" y="1445238"/>
                    <a:pt x="3338586" y="1300852"/>
                  </a:cubicBezTo>
                  <a:cubicBezTo>
                    <a:pt x="3453941" y="1143197"/>
                    <a:pt x="3377978" y="1019175"/>
                    <a:pt x="3192965" y="1000454"/>
                  </a:cubicBezTo>
                  <a:cubicBezTo>
                    <a:pt x="2865678" y="937129"/>
                    <a:pt x="3055091" y="791166"/>
                    <a:pt x="3032571" y="594426"/>
                  </a:cubicBezTo>
                  <a:cubicBezTo>
                    <a:pt x="3008870" y="510278"/>
                    <a:pt x="2913277" y="477761"/>
                    <a:pt x="2846901" y="423304"/>
                  </a:cubicBezTo>
                  <a:cubicBezTo>
                    <a:pt x="2723602" y="324770"/>
                    <a:pt x="2700886" y="123037"/>
                    <a:pt x="2803438" y="0"/>
                  </a:cubicBezTo>
                  <a:lnTo>
                    <a:pt x="0" y="0"/>
                  </a:lnTo>
                  <a:lnTo>
                    <a:pt x="0" y="2285343"/>
                  </a:lnTo>
                  <a:lnTo>
                    <a:pt x="4064263" y="2285343"/>
                  </a:lnTo>
                  <a:lnTo>
                    <a:pt x="4064263" y="1916167"/>
                  </a:lnTo>
                  <a:cubicBezTo>
                    <a:pt x="4026118" y="1868214"/>
                    <a:pt x="3969852" y="1832741"/>
                    <a:pt x="3911354" y="1813823"/>
                  </a:cubicBezTo>
                  <a:close/>
                </a:path>
              </a:pathLst>
            </a:custGeom>
            <a:solidFill>
              <a:schemeClr val="accent6"/>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8"/>
            <p:cNvSpPr/>
            <p:nvPr/>
          </p:nvSpPr>
          <p:spPr>
            <a:xfrm>
              <a:off x="436" y="731"/>
              <a:ext cx="9144886" cy="5142022"/>
            </a:xfrm>
            <a:custGeom>
              <a:avLst/>
              <a:gdLst/>
              <a:ahLst/>
              <a:cxnLst/>
              <a:rect l="l" t="t" r="r" b="b"/>
              <a:pathLst>
                <a:path w="4064394" h="2285343" extrusionOk="0">
                  <a:moveTo>
                    <a:pt x="3763435" y="1980675"/>
                  </a:moveTo>
                  <a:cubicBezTo>
                    <a:pt x="3694695" y="2003469"/>
                    <a:pt x="3636788" y="2052539"/>
                    <a:pt x="3567588" y="2074020"/>
                  </a:cubicBezTo>
                  <a:cubicBezTo>
                    <a:pt x="3429714" y="2116718"/>
                    <a:pt x="3273391" y="2032701"/>
                    <a:pt x="3205242" y="1905263"/>
                  </a:cubicBezTo>
                  <a:cubicBezTo>
                    <a:pt x="3082469" y="1678240"/>
                    <a:pt x="3215156" y="1486623"/>
                    <a:pt x="3268861" y="1269453"/>
                  </a:cubicBezTo>
                  <a:cubicBezTo>
                    <a:pt x="3268007" y="941004"/>
                    <a:pt x="3006244" y="1151737"/>
                    <a:pt x="2907172" y="1045583"/>
                  </a:cubicBezTo>
                  <a:cubicBezTo>
                    <a:pt x="2870405" y="1001833"/>
                    <a:pt x="2887935" y="934239"/>
                    <a:pt x="2918530" y="886022"/>
                  </a:cubicBezTo>
                  <a:cubicBezTo>
                    <a:pt x="3044717" y="741505"/>
                    <a:pt x="3036708" y="613476"/>
                    <a:pt x="2871981" y="500030"/>
                  </a:cubicBezTo>
                  <a:cubicBezTo>
                    <a:pt x="2666286" y="390788"/>
                    <a:pt x="2485474" y="247716"/>
                    <a:pt x="2627944" y="0"/>
                  </a:cubicBezTo>
                  <a:lnTo>
                    <a:pt x="0" y="0"/>
                  </a:lnTo>
                  <a:lnTo>
                    <a:pt x="0" y="2285343"/>
                  </a:lnTo>
                  <a:lnTo>
                    <a:pt x="4064394" y="2285343"/>
                  </a:lnTo>
                  <a:lnTo>
                    <a:pt x="4064394" y="2074020"/>
                  </a:lnTo>
                  <a:cubicBezTo>
                    <a:pt x="3992306" y="1989674"/>
                    <a:pt x="3869992" y="1945268"/>
                    <a:pt x="3763435" y="1980675"/>
                  </a:cubicBezTo>
                  <a:close/>
                </a:path>
              </a:pathLst>
            </a:custGeom>
            <a:solidFill>
              <a:schemeClr val="lt1"/>
            </a:solidFill>
            <a:ln>
              <a:noFill/>
            </a:ln>
            <a:effectLst>
              <a:outerShdw blurRad="285750" dist="9525"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 name="Google Shape;83;p8"/>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8"/>
          <p:cNvSpPr txBox="1">
            <a:spLocks noGrp="1"/>
          </p:cNvSpPr>
          <p:nvPr>
            <p:ph type="body" idx="1"/>
          </p:nvPr>
        </p:nvSpPr>
        <p:spPr>
          <a:xfrm>
            <a:off x="457200" y="1592600"/>
            <a:ext cx="1807800" cy="29409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5" name="Google Shape;85;p8"/>
          <p:cNvSpPr txBox="1">
            <a:spLocks noGrp="1"/>
          </p:cNvSpPr>
          <p:nvPr>
            <p:ph type="body" idx="2"/>
          </p:nvPr>
        </p:nvSpPr>
        <p:spPr>
          <a:xfrm>
            <a:off x="2472081" y="1592600"/>
            <a:ext cx="1807800" cy="29409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6" name="Google Shape;86;p8"/>
          <p:cNvSpPr txBox="1">
            <a:spLocks noGrp="1"/>
          </p:cNvSpPr>
          <p:nvPr>
            <p:ph type="body" idx="3"/>
          </p:nvPr>
        </p:nvSpPr>
        <p:spPr>
          <a:xfrm>
            <a:off x="4486962" y="1592600"/>
            <a:ext cx="1807800" cy="29409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87" name="Google Shape;87;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94425"/>
            <a:ext cx="5215200" cy="7164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1pPr>
            <a:lvl2pPr lvl="1"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2pPr>
            <a:lvl3pPr lvl="2"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3pPr>
            <a:lvl4pPr lvl="3"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4pPr>
            <a:lvl5pPr lvl="4"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5pPr>
            <a:lvl6pPr lvl="5"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6pPr>
            <a:lvl7pPr lvl="6"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7pPr>
            <a:lvl8pPr lvl="7"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8pPr>
            <a:lvl9pPr lvl="8" rtl="0">
              <a:lnSpc>
                <a:spcPct val="80000"/>
              </a:lnSpc>
              <a:spcBef>
                <a:spcPts val="0"/>
              </a:spcBef>
              <a:spcAft>
                <a:spcPts val="0"/>
              </a:spcAft>
              <a:buClr>
                <a:schemeClr val="dk1"/>
              </a:buClr>
              <a:buSzPts val="2800"/>
              <a:buFont typeface="Kulim Park"/>
              <a:buNone/>
              <a:defRPr sz="2800" b="1">
                <a:solidFill>
                  <a:schemeClr val="dk1"/>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457200" y="1592600"/>
            <a:ext cx="5215200" cy="29448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600"/>
              </a:spcBef>
              <a:spcAft>
                <a:spcPts val="0"/>
              </a:spcAft>
              <a:buClr>
                <a:schemeClr val="accent4"/>
              </a:buClr>
              <a:buSzPts val="2200"/>
              <a:buFont typeface="Kulim Park Light"/>
              <a:buChar char="●"/>
              <a:defRPr sz="2200">
                <a:solidFill>
                  <a:schemeClr val="dk1"/>
                </a:solidFill>
                <a:latin typeface="Kulim Park Light"/>
                <a:ea typeface="Kulim Park Light"/>
                <a:cs typeface="Kulim Park Light"/>
                <a:sym typeface="Kulim Park Light"/>
              </a:defRPr>
            </a:lvl1pPr>
            <a:lvl2pPr marL="914400" lvl="1" indent="-368300" rtl="0">
              <a:lnSpc>
                <a:spcPct val="115000"/>
              </a:lnSpc>
              <a:spcBef>
                <a:spcPts val="0"/>
              </a:spcBef>
              <a:spcAft>
                <a:spcPts val="0"/>
              </a:spcAft>
              <a:buClr>
                <a:schemeClr val="accent5"/>
              </a:buClr>
              <a:buSzPts val="2200"/>
              <a:buFont typeface="Kulim Park Light"/>
              <a:buChar char="○"/>
              <a:defRPr sz="2200">
                <a:solidFill>
                  <a:schemeClr val="dk1"/>
                </a:solidFill>
                <a:latin typeface="Kulim Park Light"/>
                <a:ea typeface="Kulim Park Light"/>
                <a:cs typeface="Kulim Park Light"/>
                <a:sym typeface="Kulim Park Light"/>
              </a:defRPr>
            </a:lvl2pPr>
            <a:lvl3pPr marL="1371600" lvl="2" indent="-368300" rtl="0">
              <a:lnSpc>
                <a:spcPct val="115000"/>
              </a:lnSpc>
              <a:spcBef>
                <a:spcPts val="0"/>
              </a:spcBef>
              <a:spcAft>
                <a:spcPts val="0"/>
              </a:spcAft>
              <a:buClr>
                <a:schemeClr val="accent6"/>
              </a:buClr>
              <a:buSzPts val="2200"/>
              <a:buFont typeface="Kulim Park Light"/>
              <a:buChar char="■"/>
              <a:defRPr sz="2200">
                <a:solidFill>
                  <a:schemeClr val="dk1"/>
                </a:solidFill>
                <a:latin typeface="Kulim Park Light"/>
                <a:ea typeface="Kulim Park Light"/>
                <a:cs typeface="Kulim Park Light"/>
                <a:sym typeface="Kulim Park Light"/>
              </a:defRPr>
            </a:lvl3pPr>
            <a:lvl4pPr marL="1828800" lvl="3" indent="-368300" rtl="0">
              <a:lnSpc>
                <a:spcPct val="115000"/>
              </a:lnSpc>
              <a:spcBef>
                <a:spcPts val="0"/>
              </a:spcBef>
              <a:spcAft>
                <a:spcPts val="0"/>
              </a:spcAft>
              <a:buClr>
                <a:schemeClr val="lt2"/>
              </a:buClr>
              <a:buSzPts val="2200"/>
              <a:buFont typeface="Kulim Park Light"/>
              <a:buChar char="●"/>
              <a:defRPr sz="2200">
                <a:solidFill>
                  <a:schemeClr val="dk1"/>
                </a:solidFill>
                <a:latin typeface="Kulim Park Light"/>
                <a:ea typeface="Kulim Park Light"/>
                <a:cs typeface="Kulim Park Light"/>
                <a:sym typeface="Kulim Park Light"/>
              </a:defRPr>
            </a:lvl4pPr>
            <a:lvl5pPr marL="2286000" lvl="4"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5pPr>
            <a:lvl6pPr marL="2743200" lvl="5"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6pPr>
            <a:lvl7pPr marL="3200400" lvl="6"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7pPr>
            <a:lvl8pPr marL="3657600" lvl="7"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8pPr>
            <a:lvl9pPr marL="4114800" lvl="8" indent="-368300" rtl="0">
              <a:lnSpc>
                <a:spcPct val="115000"/>
              </a:lnSpc>
              <a:spcBef>
                <a:spcPts val="0"/>
              </a:spcBef>
              <a:spcAft>
                <a:spcPts val="0"/>
              </a:spcAft>
              <a:buClr>
                <a:schemeClr val="dk1"/>
              </a:buClr>
              <a:buSzPts val="2200"/>
              <a:buFont typeface="Kulim Park Light"/>
              <a:buChar char="■"/>
              <a:defRPr sz="2200">
                <a:solidFill>
                  <a:schemeClr val="dk1"/>
                </a:solidFill>
                <a:latin typeface="Kulim Park Light"/>
                <a:ea typeface="Kulim Park Light"/>
                <a:cs typeface="Kulim Park Light"/>
                <a:sym typeface="Kulim Park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2"/>
                </a:solidFill>
                <a:latin typeface="Kulim Park Light"/>
                <a:ea typeface="Kulim Park Light"/>
                <a:cs typeface="Kulim Park Light"/>
                <a:sym typeface="Kulim Park Light"/>
              </a:defRPr>
            </a:lvl1pPr>
            <a:lvl2pPr lvl="1" algn="r" rtl="0">
              <a:buNone/>
              <a:defRPr sz="1300">
                <a:solidFill>
                  <a:schemeClr val="accent2"/>
                </a:solidFill>
                <a:latin typeface="Kulim Park Light"/>
                <a:ea typeface="Kulim Park Light"/>
                <a:cs typeface="Kulim Park Light"/>
                <a:sym typeface="Kulim Park Light"/>
              </a:defRPr>
            </a:lvl2pPr>
            <a:lvl3pPr lvl="2" algn="r" rtl="0">
              <a:buNone/>
              <a:defRPr sz="1300">
                <a:solidFill>
                  <a:schemeClr val="accent2"/>
                </a:solidFill>
                <a:latin typeface="Kulim Park Light"/>
                <a:ea typeface="Kulim Park Light"/>
                <a:cs typeface="Kulim Park Light"/>
                <a:sym typeface="Kulim Park Light"/>
              </a:defRPr>
            </a:lvl3pPr>
            <a:lvl4pPr lvl="3" algn="r" rtl="0">
              <a:buNone/>
              <a:defRPr sz="1300">
                <a:solidFill>
                  <a:schemeClr val="accent2"/>
                </a:solidFill>
                <a:latin typeface="Kulim Park Light"/>
                <a:ea typeface="Kulim Park Light"/>
                <a:cs typeface="Kulim Park Light"/>
                <a:sym typeface="Kulim Park Light"/>
              </a:defRPr>
            </a:lvl4pPr>
            <a:lvl5pPr lvl="4" algn="r" rtl="0">
              <a:buNone/>
              <a:defRPr sz="1300">
                <a:solidFill>
                  <a:schemeClr val="accent2"/>
                </a:solidFill>
                <a:latin typeface="Kulim Park Light"/>
                <a:ea typeface="Kulim Park Light"/>
                <a:cs typeface="Kulim Park Light"/>
                <a:sym typeface="Kulim Park Light"/>
              </a:defRPr>
            </a:lvl5pPr>
            <a:lvl6pPr lvl="5" algn="r" rtl="0">
              <a:buNone/>
              <a:defRPr sz="1300">
                <a:solidFill>
                  <a:schemeClr val="accent2"/>
                </a:solidFill>
                <a:latin typeface="Kulim Park Light"/>
                <a:ea typeface="Kulim Park Light"/>
                <a:cs typeface="Kulim Park Light"/>
                <a:sym typeface="Kulim Park Light"/>
              </a:defRPr>
            </a:lvl6pPr>
            <a:lvl7pPr lvl="6" algn="r" rtl="0">
              <a:buNone/>
              <a:defRPr sz="1300">
                <a:solidFill>
                  <a:schemeClr val="accent2"/>
                </a:solidFill>
                <a:latin typeface="Kulim Park Light"/>
                <a:ea typeface="Kulim Park Light"/>
                <a:cs typeface="Kulim Park Light"/>
                <a:sym typeface="Kulim Park Light"/>
              </a:defRPr>
            </a:lvl7pPr>
            <a:lvl8pPr lvl="7" algn="r" rtl="0">
              <a:buNone/>
              <a:defRPr sz="1300">
                <a:solidFill>
                  <a:schemeClr val="accent2"/>
                </a:solidFill>
                <a:latin typeface="Kulim Park Light"/>
                <a:ea typeface="Kulim Park Light"/>
                <a:cs typeface="Kulim Park Light"/>
                <a:sym typeface="Kulim Park Light"/>
              </a:defRPr>
            </a:lvl8pPr>
            <a:lvl9pPr lvl="8" algn="r" rtl="0">
              <a:buNone/>
              <a:defRPr sz="1300">
                <a:solidFill>
                  <a:schemeClr val="accent2"/>
                </a:solidFill>
                <a:latin typeface="Kulim Park Light"/>
                <a:ea typeface="Kulim Park Light"/>
                <a:cs typeface="Kulim Park Light"/>
                <a:sym typeface="Kulim Park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4"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i&#775;lkogretim-online.org.tr/&#304;ndex.Php/&#304;o/Article/View/2123"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4"/>
          <p:cNvSpPr txBox="1">
            <a:spLocks noGrp="1"/>
          </p:cNvSpPr>
          <p:nvPr>
            <p:ph type="ctrTitle"/>
          </p:nvPr>
        </p:nvSpPr>
        <p:spPr>
          <a:xfrm>
            <a:off x="685800" y="658575"/>
            <a:ext cx="3620100" cy="3826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tr-TR" dirty="0"/>
              <a:t>Etkileşimli</a:t>
            </a:r>
            <a:br>
              <a:rPr lang="tr-TR" dirty="0"/>
            </a:br>
            <a:r>
              <a:rPr lang="tr-TR" dirty="0"/>
              <a:t>Kitap</a:t>
            </a:r>
            <a:br>
              <a:rPr lang="tr-TR" dirty="0"/>
            </a:br>
            <a:r>
              <a:rPr lang="tr-TR" dirty="0" smtClean="0"/>
              <a:t>Okuma</a:t>
            </a:r>
            <a:br>
              <a:rPr lang="tr-TR" dirty="0" smtClean="0"/>
            </a:br>
            <a:r>
              <a:rPr lang="tr-TR" sz="2400" dirty="0" err="1" smtClean="0"/>
              <a:t>Prof.Dr</a:t>
            </a:r>
            <a:r>
              <a:rPr lang="tr-TR" sz="2400" dirty="0" smtClean="0"/>
              <a:t>. Aynur Bütün Ayhan</a:t>
            </a:r>
            <a:r>
              <a:rPr lang="tr-TR" sz="2400" dirty="0"/>
              <a:t/>
            </a:r>
            <a:br>
              <a:rPr lang="tr-TR" sz="2400" dirty="0"/>
            </a:b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184" name="Google Shape;184;p19"/>
          <p:cNvSpPr txBox="1">
            <a:spLocks noGrp="1"/>
          </p:cNvSpPr>
          <p:nvPr>
            <p:ph type="body" idx="1"/>
          </p:nvPr>
        </p:nvSpPr>
        <p:spPr>
          <a:xfrm>
            <a:off x="457200" y="1592600"/>
            <a:ext cx="5215200" cy="2944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
            </a:pPr>
            <a:r>
              <a:rPr lang="tr-TR" dirty="0"/>
              <a:t>C	= Tamamlama</a:t>
            </a:r>
          </a:p>
          <a:p>
            <a:pPr marL="457200" lvl="0" indent="-368300" algn="l" rtl="0">
              <a:spcBef>
                <a:spcPts val="600"/>
              </a:spcBef>
              <a:spcAft>
                <a:spcPts val="0"/>
              </a:spcAft>
              <a:buSzPts val="2200"/>
              <a:buChar char="●"/>
            </a:pPr>
            <a:r>
              <a:rPr lang="tr-TR" dirty="0"/>
              <a:t>R	= Hatırlama</a:t>
            </a:r>
          </a:p>
          <a:p>
            <a:pPr marL="457200" lvl="0" indent="-368300" algn="l" rtl="0">
              <a:spcBef>
                <a:spcPts val="600"/>
              </a:spcBef>
              <a:spcAft>
                <a:spcPts val="0"/>
              </a:spcAft>
              <a:buSzPts val="2200"/>
              <a:buChar char="●"/>
            </a:pPr>
            <a:r>
              <a:rPr lang="tr-TR" dirty="0"/>
              <a:t>O	= Açık uçlu sorular sorma</a:t>
            </a:r>
          </a:p>
          <a:p>
            <a:pPr marL="457200" lvl="0" indent="-368300" algn="l" rtl="0">
              <a:spcBef>
                <a:spcPts val="600"/>
              </a:spcBef>
              <a:spcAft>
                <a:spcPts val="0"/>
              </a:spcAft>
              <a:buSzPts val="2200"/>
              <a:buChar char="●"/>
            </a:pPr>
            <a:r>
              <a:rPr lang="tr-TR" dirty="0"/>
              <a:t>W	= 5N Soruları</a:t>
            </a:r>
          </a:p>
          <a:p>
            <a:pPr marL="457200" lvl="0" indent="-368300" algn="l" rtl="0">
              <a:spcBef>
                <a:spcPts val="600"/>
              </a:spcBef>
              <a:spcAft>
                <a:spcPts val="0"/>
              </a:spcAft>
              <a:buSzPts val="2200"/>
              <a:buChar char="●"/>
            </a:pPr>
            <a:r>
              <a:rPr lang="tr-TR" dirty="0"/>
              <a:t>D	= İlişkilendirme  </a:t>
            </a:r>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extLst>
      <p:ext uri="{BB962C8B-B14F-4D97-AF65-F5344CB8AC3E}">
        <p14:creationId xmlns:p14="http://schemas.microsoft.com/office/powerpoint/2010/main" val="34032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a:solidFill>
            <a:schemeClr val="bg1"/>
          </a:solidFill>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284092" y="380961"/>
            <a:ext cx="5215200" cy="388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smtClean="0"/>
              <a:t>Konuşmayı başlatma teknikleri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graphicFrame>
        <p:nvGraphicFramePr>
          <p:cNvPr id="2" name="Tablo 1">
            <a:extLst>
              <a:ext uri="{FF2B5EF4-FFF2-40B4-BE49-F238E27FC236}">
                <a16:creationId xmlns:a16="http://schemas.microsoft.com/office/drawing/2014/main" xmlns="" id="{5449A6FB-B501-4A66-A7EE-E3A4A76ED355}"/>
              </a:ext>
            </a:extLst>
          </p:cNvPr>
          <p:cNvGraphicFramePr>
            <a:graphicFrameLocks noGrp="1"/>
          </p:cNvGraphicFramePr>
          <p:nvPr>
            <p:extLst>
              <p:ext uri="{D42A27DB-BD31-4B8C-83A1-F6EECF244321}">
                <p14:modId xmlns:p14="http://schemas.microsoft.com/office/powerpoint/2010/main" val="911854590"/>
              </p:ext>
            </p:extLst>
          </p:nvPr>
        </p:nvGraphicFramePr>
        <p:xfrm>
          <a:off x="117802" y="1235109"/>
          <a:ext cx="5547780" cy="3738955"/>
        </p:xfrm>
        <a:graphic>
          <a:graphicData uri="http://schemas.openxmlformats.org/drawingml/2006/table">
            <a:tbl>
              <a:tblPr firstRow="1" bandRow="1">
                <a:tableStyleId>{AD605590-3ECE-467E-98B3-69553F6CECB4}</a:tableStyleId>
              </a:tblPr>
              <a:tblGrid>
                <a:gridCol w="1270746">
                  <a:extLst>
                    <a:ext uri="{9D8B030D-6E8A-4147-A177-3AD203B41FA5}">
                      <a16:colId xmlns:a16="http://schemas.microsoft.com/office/drawing/2014/main" xmlns="" val="1995330148"/>
                    </a:ext>
                  </a:extLst>
                </a:gridCol>
                <a:gridCol w="1503144">
                  <a:extLst>
                    <a:ext uri="{9D8B030D-6E8A-4147-A177-3AD203B41FA5}">
                      <a16:colId xmlns:a16="http://schemas.microsoft.com/office/drawing/2014/main" xmlns="" val="2866811303"/>
                    </a:ext>
                  </a:extLst>
                </a:gridCol>
                <a:gridCol w="1386945">
                  <a:extLst>
                    <a:ext uri="{9D8B030D-6E8A-4147-A177-3AD203B41FA5}">
                      <a16:colId xmlns:a16="http://schemas.microsoft.com/office/drawing/2014/main" xmlns="" val="3934193062"/>
                    </a:ext>
                  </a:extLst>
                </a:gridCol>
                <a:gridCol w="1386945">
                  <a:extLst>
                    <a:ext uri="{9D8B030D-6E8A-4147-A177-3AD203B41FA5}">
                      <a16:colId xmlns:a16="http://schemas.microsoft.com/office/drawing/2014/main" xmlns="" val="100232194"/>
                    </a:ext>
                  </a:extLst>
                </a:gridCol>
              </a:tblGrid>
              <a:tr h="481591">
                <a:tc>
                  <a:txBody>
                    <a:bodyPr/>
                    <a:lstStyle/>
                    <a:p>
                      <a:r>
                        <a:rPr lang="tr-TR" sz="900" b="1" dirty="0">
                          <a:latin typeface="Kulim Park" panose="020B0604020202020204" charset="-94"/>
                        </a:rPr>
                        <a:t>Konuşmayı başlatma teknikleri</a:t>
                      </a:r>
                    </a:p>
                  </a:txBody>
                  <a:tcPr/>
                </a:tc>
                <a:tc>
                  <a:txBody>
                    <a:bodyPr/>
                    <a:lstStyle/>
                    <a:p>
                      <a:r>
                        <a:rPr lang="tr-TR" sz="900" b="1" dirty="0">
                          <a:latin typeface="Kulim Park" panose="020B0604020202020204" charset="-94"/>
                        </a:rPr>
                        <a:t>Nasıl uygulanır?</a:t>
                      </a:r>
                    </a:p>
                  </a:txBody>
                  <a:tcPr/>
                </a:tc>
                <a:tc>
                  <a:txBody>
                    <a:bodyPr/>
                    <a:lstStyle/>
                    <a:p>
                      <a:r>
                        <a:rPr lang="tr-TR" sz="900" b="1" dirty="0">
                          <a:latin typeface="Kulim Park" panose="020B0604020202020204" charset="-94"/>
                        </a:rPr>
                        <a:t>Örnek</a:t>
                      </a:r>
                    </a:p>
                  </a:txBody>
                  <a:tcPr/>
                </a:tc>
                <a:tc>
                  <a:txBody>
                    <a:bodyPr/>
                    <a:lstStyle/>
                    <a:p>
                      <a:r>
                        <a:rPr lang="tr-TR" sz="900" b="1" dirty="0">
                          <a:latin typeface="Kulim Park" panose="020B0604020202020204" charset="-94"/>
                        </a:rPr>
                        <a:t>Etkisi</a:t>
                      </a:r>
                    </a:p>
                  </a:txBody>
                  <a:tcPr/>
                </a:tc>
                <a:extLst>
                  <a:ext uri="{0D108BD9-81ED-4DB2-BD59-A6C34878D82A}">
                    <a16:rowId xmlns:a16="http://schemas.microsoft.com/office/drawing/2014/main" xmlns="" val="4232381044"/>
                  </a:ext>
                </a:extLst>
              </a:tr>
              <a:tr h="500272">
                <a:tc>
                  <a:txBody>
                    <a:bodyPr/>
                    <a:lstStyle/>
                    <a:p>
                      <a:r>
                        <a:rPr lang="tr-TR" sz="900" b="1" dirty="0" smtClean="0">
                          <a:latin typeface="Kulim Park" panose="020B0604020202020204" charset="-94"/>
                        </a:rPr>
                        <a:t>Tamamlama</a:t>
                      </a:r>
                      <a:endParaRPr lang="tr-TR" sz="900" b="1" dirty="0">
                        <a:latin typeface="Kulim Park" panose="020B0604020202020204" charset="-94"/>
                      </a:endParaRPr>
                    </a:p>
                  </a:txBody>
                  <a:tcPr/>
                </a:tc>
                <a:tc>
                  <a:txBody>
                    <a:bodyPr/>
                    <a:lstStyle/>
                    <a:p>
                      <a:r>
                        <a:rPr lang="tr-TR" sz="900" dirty="0">
                          <a:latin typeface="Kulim Park" panose="020B0604020202020204" charset="-94"/>
                        </a:rPr>
                        <a:t>Çocuktan öyküdeki bir ifadeyi veya cümleyi tamamlaması istenir.</a:t>
                      </a:r>
                    </a:p>
                  </a:txBody>
                  <a:tcPr/>
                </a:tc>
                <a:tc>
                  <a:txBody>
                    <a:bodyPr/>
                    <a:lstStyle/>
                    <a:p>
                      <a:r>
                        <a:rPr lang="tr-TR" sz="900" dirty="0">
                          <a:latin typeface="Kulim Park" panose="020B0604020202020204" charset="-94"/>
                        </a:rPr>
                        <a:t>Yetişkin: </a:t>
                      </a:r>
                      <a:r>
                        <a:rPr lang="tr-TR" sz="900" dirty="0" smtClean="0">
                          <a:latin typeface="Kulim Park" panose="020B0604020202020204" charset="-94"/>
                        </a:rPr>
                        <a:t>‘Rüzgar </a:t>
                      </a:r>
                      <a:r>
                        <a:rPr lang="tr-TR" sz="900" dirty="0">
                          <a:latin typeface="Kulim Park" panose="020B0604020202020204" charset="-94"/>
                        </a:rPr>
                        <a:t>eve doğru hızlıca koşarken ayağı takıldı ve ……..’</a:t>
                      </a:r>
                    </a:p>
                    <a:p>
                      <a:r>
                        <a:rPr lang="tr-TR" sz="900" dirty="0">
                          <a:latin typeface="Kulim Park" panose="020B0604020202020204" charset="-94"/>
                        </a:rPr>
                        <a:t>Çocuk: ‘Düştü’</a:t>
                      </a:r>
                    </a:p>
                  </a:txBody>
                  <a:tcPr/>
                </a:tc>
                <a:tc>
                  <a:txBody>
                    <a:bodyPr/>
                    <a:lstStyle/>
                    <a:p>
                      <a:r>
                        <a:rPr lang="tr-TR" sz="900" dirty="0">
                          <a:latin typeface="Kulim Park" panose="020B0604020202020204" charset="-94"/>
                        </a:rPr>
                        <a:t>Çocuğun dinlediğini anlama ve dili kullanma becerilerini destekler.</a:t>
                      </a:r>
                    </a:p>
                  </a:txBody>
                  <a:tcPr/>
                </a:tc>
                <a:extLst>
                  <a:ext uri="{0D108BD9-81ED-4DB2-BD59-A6C34878D82A}">
                    <a16:rowId xmlns:a16="http://schemas.microsoft.com/office/drawing/2014/main" xmlns="" val="1214678607"/>
                  </a:ext>
                </a:extLst>
              </a:tr>
              <a:tr h="363794">
                <a:tc>
                  <a:txBody>
                    <a:bodyPr/>
                    <a:lstStyle/>
                    <a:p>
                      <a:r>
                        <a:rPr lang="tr-TR" sz="900" b="1" dirty="0" smtClean="0">
                          <a:latin typeface="Kulim Park" panose="020B0604020202020204" charset="-94"/>
                        </a:rPr>
                        <a:t>Hatırlama</a:t>
                      </a:r>
                      <a:endParaRPr lang="tr-TR" sz="900" b="1" dirty="0">
                        <a:latin typeface="Kulim Park" panose="020B0604020202020204" charset="-94"/>
                      </a:endParaRPr>
                    </a:p>
                  </a:txBody>
                  <a:tcPr/>
                </a:tc>
                <a:tc>
                  <a:txBody>
                    <a:bodyPr/>
                    <a:lstStyle/>
                    <a:p>
                      <a:r>
                        <a:rPr lang="tr-TR" sz="900" dirty="0">
                          <a:latin typeface="Kulim Park" panose="020B0604020202020204" charset="-94"/>
                        </a:rPr>
                        <a:t>Karakterler ve olaylar hakkında soru sorulur.</a:t>
                      </a:r>
                    </a:p>
                  </a:txBody>
                  <a:tcPr/>
                </a:tc>
                <a:tc>
                  <a:txBody>
                    <a:bodyPr/>
                    <a:lstStyle/>
                    <a:p>
                      <a:r>
                        <a:rPr lang="tr-TR" sz="900" dirty="0">
                          <a:latin typeface="Kulim Park" panose="020B0604020202020204" charset="-94"/>
                        </a:rPr>
                        <a:t>Yetişkin: ‘Evde </a:t>
                      </a:r>
                      <a:r>
                        <a:rPr lang="tr-TR" sz="900" dirty="0" smtClean="0">
                          <a:latin typeface="Kulim Park" panose="020B0604020202020204" charset="-94"/>
                        </a:rPr>
                        <a:t>Asya </a:t>
                      </a:r>
                      <a:r>
                        <a:rPr lang="tr-TR" sz="900" dirty="0">
                          <a:latin typeface="Kulim Park" panose="020B0604020202020204" charset="-94"/>
                        </a:rPr>
                        <a:t>ile birlikte kim vardı?’</a:t>
                      </a:r>
                    </a:p>
                    <a:p>
                      <a:r>
                        <a:rPr lang="tr-TR" sz="900" dirty="0">
                          <a:latin typeface="Kulim Park" panose="020B0604020202020204" charset="-94"/>
                        </a:rPr>
                        <a:t>Çocuk: ‘</a:t>
                      </a:r>
                      <a:r>
                        <a:rPr lang="tr-TR" sz="900" dirty="0" smtClean="0">
                          <a:latin typeface="Kulim Park" panose="020B0604020202020204" charset="-94"/>
                        </a:rPr>
                        <a:t>Arkadaşı Elif’</a:t>
                      </a:r>
                      <a:endParaRPr lang="tr-TR" sz="900" dirty="0">
                        <a:latin typeface="Kulim Park" panose="020B0604020202020204" charset="-94"/>
                      </a:endParaRPr>
                    </a:p>
                  </a:txBody>
                  <a:tcPr/>
                </a:tc>
                <a:tc>
                  <a:txBody>
                    <a:bodyPr/>
                    <a:lstStyle/>
                    <a:p>
                      <a:r>
                        <a:rPr lang="tr-TR" sz="900" dirty="0">
                          <a:latin typeface="Kulim Park" panose="020B0604020202020204" charset="-94"/>
                        </a:rPr>
                        <a:t>Çocuğun öyküye ilgilisini ve detaylara dikkat çekme becerisini destekler.</a:t>
                      </a:r>
                    </a:p>
                  </a:txBody>
                  <a:tcPr/>
                </a:tc>
                <a:extLst>
                  <a:ext uri="{0D108BD9-81ED-4DB2-BD59-A6C34878D82A}">
                    <a16:rowId xmlns:a16="http://schemas.microsoft.com/office/drawing/2014/main" xmlns="" val="1283241408"/>
                  </a:ext>
                </a:extLst>
              </a:tr>
              <a:tr h="668562">
                <a:tc>
                  <a:txBody>
                    <a:bodyPr/>
                    <a:lstStyle/>
                    <a:p>
                      <a:r>
                        <a:rPr lang="tr-TR" sz="900" b="1" dirty="0">
                          <a:latin typeface="Kulim Park" panose="020B0604020202020204" charset="-94"/>
                        </a:rPr>
                        <a:t>Açık uçlu </a:t>
                      </a:r>
                      <a:r>
                        <a:rPr lang="tr-TR" sz="900" b="1" dirty="0" smtClean="0">
                          <a:latin typeface="Kulim Park" panose="020B0604020202020204" charset="-94"/>
                        </a:rPr>
                        <a:t>sorular</a:t>
                      </a:r>
                      <a:endParaRPr lang="tr-TR" sz="900" b="1" dirty="0">
                        <a:latin typeface="Kulim Park" panose="020B0604020202020204" charset="-94"/>
                      </a:endParaRPr>
                    </a:p>
                  </a:txBody>
                  <a:tcPr/>
                </a:tc>
                <a:tc>
                  <a:txBody>
                    <a:bodyPr/>
                    <a:lstStyle/>
                    <a:p>
                      <a:r>
                        <a:rPr lang="tr-TR" sz="900" dirty="0">
                          <a:latin typeface="Kulim Park" panose="020B0604020202020204" charset="-94"/>
                        </a:rPr>
                        <a:t>Çocuktan resimde anlatılan olay tanımlanması istenir.</a:t>
                      </a:r>
                    </a:p>
                  </a:txBody>
                  <a:tcPr/>
                </a:tc>
                <a:tc>
                  <a:txBody>
                    <a:bodyPr/>
                    <a:lstStyle/>
                    <a:p>
                      <a:r>
                        <a:rPr lang="tr-TR" sz="900" dirty="0">
                          <a:latin typeface="Kulim Park" panose="020B0604020202020204" charset="-94"/>
                        </a:rPr>
                        <a:t>Yetişkin: ‘Bu resimde neler oluyor anlatır mısın?’</a:t>
                      </a:r>
                    </a:p>
                  </a:txBody>
                  <a:tcPr/>
                </a:tc>
                <a:tc>
                  <a:txBody>
                    <a:bodyPr/>
                    <a:lstStyle/>
                    <a:p>
                      <a:r>
                        <a:rPr lang="tr-TR" sz="900" dirty="0">
                          <a:latin typeface="Kulim Park" panose="020B0604020202020204" charset="-94"/>
                        </a:rPr>
                        <a:t>Çocuğa dili kullanması için fırsat verir.</a:t>
                      </a:r>
                    </a:p>
                  </a:txBody>
                  <a:tcPr/>
                </a:tc>
                <a:extLst>
                  <a:ext uri="{0D108BD9-81ED-4DB2-BD59-A6C34878D82A}">
                    <a16:rowId xmlns:a16="http://schemas.microsoft.com/office/drawing/2014/main" xmlns="" val="2940494236"/>
                  </a:ext>
                </a:extLst>
              </a:tr>
              <a:tr h="450318">
                <a:tc>
                  <a:txBody>
                    <a:bodyPr/>
                    <a:lstStyle/>
                    <a:p>
                      <a:r>
                        <a:rPr lang="tr-TR" sz="900" b="1" dirty="0" smtClean="0">
                          <a:latin typeface="Kulim Park" panose="020B0604020202020204" charset="-94"/>
                        </a:rPr>
                        <a:t>5N1K soruları</a:t>
                      </a:r>
                    </a:p>
                    <a:p>
                      <a:r>
                        <a:rPr lang="tr-TR" sz="900" b="1" dirty="0" smtClean="0">
                          <a:latin typeface="Kulim Park" panose="020B0604020202020204" charset="-94"/>
                        </a:rPr>
                        <a:t>(Ne,</a:t>
                      </a:r>
                      <a:r>
                        <a:rPr lang="tr-TR" sz="900" b="1" baseline="0" dirty="0" smtClean="0">
                          <a:latin typeface="Kulim Park" panose="020B0604020202020204" charset="-94"/>
                        </a:rPr>
                        <a:t> ne zaman, nerede, neden, nasıl, kim)</a:t>
                      </a:r>
                      <a:endParaRPr lang="tr-TR" sz="900" b="1" dirty="0">
                        <a:latin typeface="Kulim Park" panose="020B0604020202020204" charset="-94"/>
                      </a:endParaRPr>
                    </a:p>
                  </a:txBody>
                  <a:tcPr/>
                </a:tc>
                <a:tc>
                  <a:txBody>
                    <a:bodyPr/>
                    <a:lstStyle/>
                    <a:p>
                      <a:r>
                        <a:rPr lang="tr-TR" sz="900" dirty="0">
                          <a:latin typeface="Kulim Park" panose="020B0604020202020204" charset="-94"/>
                        </a:rPr>
                        <a:t>Nesneye </a:t>
                      </a:r>
                      <a:r>
                        <a:rPr lang="tr-TR" sz="900" dirty="0" smtClean="0">
                          <a:latin typeface="Kulim Park" panose="020B0604020202020204" charset="-94"/>
                        </a:rPr>
                        <a:t>ya da </a:t>
                      </a:r>
                      <a:r>
                        <a:rPr lang="tr-TR" sz="900" dirty="0">
                          <a:latin typeface="Kulim Park" panose="020B0604020202020204" charset="-94"/>
                        </a:rPr>
                        <a:t>eyleme işaret ederek isimlendirmesi istenir.</a:t>
                      </a:r>
                    </a:p>
                  </a:txBody>
                  <a:tcPr/>
                </a:tc>
                <a:tc>
                  <a:txBody>
                    <a:bodyPr/>
                    <a:lstStyle/>
                    <a:p>
                      <a:r>
                        <a:rPr lang="tr-TR" sz="900" dirty="0">
                          <a:latin typeface="Kulim Park" panose="020B0604020202020204" charset="-94"/>
                        </a:rPr>
                        <a:t>Yetişkin: ‘Bu nedir?’</a:t>
                      </a:r>
                    </a:p>
                    <a:p>
                      <a:r>
                        <a:rPr lang="tr-TR" sz="900" dirty="0">
                          <a:latin typeface="Kulim Park" panose="020B0604020202020204" charset="-94"/>
                        </a:rPr>
                        <a:t>Çocuk: </a:t>
                      </a:r>
                      <a:r>
                        <a:rPr lang="tr-TR" sz="900" dirty="0" smtClean="0">
                          <a:latin typeface="Kulim Park" panose="020B0604020202020204" charset="-94"/>
                        </a:rPr>
                        <a:t>‘</a:t>
                      </a:r>
                      <a:r>
                        <a:rPr lang="tr-TR" sz="900" dirty="0" err="1" smtClean="0">
                          <a:latin typeface="Kulim Park" panose="020B0604020202020204" charset="-94"/>
                        </a:rPr>
                        <a:t>Koala</a:t>
                      </a:r>
                      <a:r>
                        <a:rPr lang="tr-TR" sz="900" dirty="0" smtClean="0">
                          <a:latin typeface="Kulim Park" panose="020B0604020202020204" charset="-94"/>
                        </a:rPr>
                        <a:t>’</a:t>
                      </a:r>
                      <a:endParaRPr lang="tr-TR" sz="900" dirty="0">
                        <a:latin typeface="Kulim Park" panose="020B0604020202020204" charset="-94"/>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900" dirty="0">
                          <a:latin typeface="Kulim Park" panose="020B0604020202020204" charset="-94"/>
                        </a:rPr>
                        <a:t>Yetişkin: </a:t>
                      </a:r>
                      <a:r>
                        <a:rPr lang="tr-TR" sz="900" dirty="0" smtClean="0">
                          <a:latin typeface="Kulim Park" panose="020B0604020202020204" charset="-94"/>
                        </a:rPr>
                        <a:t>‘</a:t>
                      </a:r>
                      <a:r>
                        <a:rPr lang="tr-TR" sz="900" dirty="0" err="1" smtClean="0">
                          <a:latin typeface="Kulim Park" panose="020B0604020202020204" charset="-94"/>
                        </a:rPr>
                        <a:t>Koala</a:t>
                      </a:r>
                      <a:r>
                        <a:rPr lang="tr-TR" sz="900" baseline="0" dirty="0" smtClean="0">
                          <a:latin typeface="Kulim Park" panose="020B0604020202020204" charset="-94"/>
                        </a:rPr>
                        <a:t> nerede </a:t>
                      </a:r>
                      <a:r>
                        <a:rPr lang="tr-TR" sz="900" dirty="0" smtClean="0">
                          <a:latin typeface="Kulim Park" panose="020B0604020202020204" charset="-94"/>
                        </a:rPr>
                        <a:t>yaşar</a:t>
                      </a:r>
                      <a:r>
                        <a:rPr lang="tr-TR" sz="900" dirty="0">
                          <a:latin typeface="Kulim Park" panose="020B0604020202020204" charset="-94"/>
                        </a:rPr>
                        <a:t>?’</a:t>
                      </a:r>
                    </a:p>
                  </a:txBody>
                  <a:tcPr/>
                </a:tc>
                <a:tc>
                  <a:txBody>
                    <a:bodyPr/>
                    <a:lstStyle/>
                    <a:p>
                      <a:r>
                        <a:rPr lang="tr-TR" sz="900" dirty="0">
                          <a:latin typeface="Kulim Park" panose="020B0604020202020204" charset="-94"/>
                        </a:rPr>
                        <a:t>Sözcük bilgisini destekler.</a:t>
                      </a:r>
                    </a:p>
                  </a:txBody>
                  <a:tcPr/>
                </a:tc>
                <a:extLst>
                  <a:ext uri="{0D108BD9-81ED-4DB2-BD59-A6C34878D82A}">
                    <a16:rowId xmlns:a16="http://schemas.microsoft.com/office/drawing/2014/main" xmlns="" val="2296193467"/>
                  </a:ext>
                </a:extLst>
              </a:tr>
              <a:tr h="668562">
                <a:tc>
                  <a:txBody>
                    <a:bodyPr/>
                    <a:lstStyle/>
                    <a:p>
                      <a:r>
                        <a:rPr lang="tr-TR" sz="900" b="1" dirty="0">
                          <a:latin typeface="Kulim Park" panose="020B0604020202020204" charset="-94"/>
                        </a:rPr>
                        <a:t>İlişkilendirme</a:t>
                      </a:r>
                    </a:p>
                  </a:txBody>
                  <a:tcPr/>
                </a:tc>
                <a:tc>
                  <a:txBody>
                    <a:bodyPr/>
                    <a:lstStyle/>
                    <a:p>
                      <a:r>
                        <a:rPr lang="tr-TR" sz="900" dirty="0">
                          <a:latin typeface="Kulim Park" panose="020B0604020202020204" charset="-94"/>
                        </a:rPr>
                        <a:t>Öyküyü çocuğun kendi yaşamıyla ilişkilendirmesi istenir.</a:t>
                      </a:r>
                    </a:p>
                  </a:txBody>
                  <a:tcPr/>
                </a:tc>
                <a:tc>
                  <a:txBody>
                    <a:bodyPr/>
                    <a:lstStyle/>
                    <a:p>
                      <a:r>
                        <a:rPr lang="tr-TR" sz="900" dirty="0">
                          <a:latin typeface="Kulim Park" panose="020B0604020202020204" charset="-94"/>
                        </a:rPr>
                        <a:t>Yetişkin: </a:t>
                      </a:r>
                      <a:r>
                        <a:rPr lang="tr-TR" sz="900" dirty="0" smtClean="0">
                          <a:latin typeface="Kulim Park" panose="020B0604020202020204" charset="-94"/>
                        </a:rPr>
                        <a:t>Sen</a:t>
                      </a:r>
                      <a:r>
                        <a:rPr lang="tr-TR" sz="900" baseline="0" dirty="0" smtClean="0">
                          <a:latin typeface="Kulim Park" panose="020B0604020202020204" charset="-94"/>
                        </a:rPr>
                        <a:t> </a:t>
                      </a:r>
                      <a:r>
                        <a:rPr lang="tr-TR" sz="900" dirty="0" smtClean="0">
                          <a:latin typeface="Kulim Park" panose="020B0604020202020204" charset="-94"/>
                        </a:rPr>
                        <a:t>hiç</a:t>
                      </a:r>
                      <a:r>
                        <a:rPr lang="tr-TR" sz="900" baseline="0" dirty="0" smtClean="0">
                          <a:latin typeface="Kulim Park" panose="020B0604020202020204" charset="-94"/>
                        </a:rPr>
                        <a:t> </a:t>
                      </a:r>
                      <a:r>
                        <a:rPr lang="tr-TR" sz="900" baseline="0" dirty="0" err="1" smtClean="0">
                          <a:latin typeface="Kulim Park" panose="020B0604020202020204" charset="-94"/>
                        </a:rPr>
                        <a:t>koala</a:t>
                      </a:r>
                      <a:r>
                        <a:rPr lang="tr-TR" sz="900" dirty="0" smtClean="0">
                          <a:latin typeface="Kulim Park" panose="020B0604020202020204" charset="-94"/>
                        </a:rPr>
                        <a:t> gördün </a:t>
                      </a:r>
                      <a:r>
                        <a:rPr lang="tr-TR" sz="900" dirty="0">
                          <a:latin typeface="Kulim Park" panose="020B0604020202020204" charset="-94"/>
                        </a:rPr>
                        <a:t>mü? Nerede? Ne zaman?</a:t>
                      </a:r>
                    </a:p>
                  </a:txBody>
                  <a:tcPr/>
                </a:tc>
                <a:tc>
                  <a:txBody>
                    <a:bodyPr/>
                    <a:lstStyle/>
                    <a:p>
                      <a:r>
                        <a:rPr lang="tr-TR" sz="900" dirty="0">
                          <a:latin typeface="Kulim Park" panose="020B0604020202020204" charset="-94"/>
                        </a:rPr>
                        <a:t>Çocuğun öykü ile </a:t>
                      </a:r>
                      <a:r>
                        <a:rPr lang="tr-TR" sz="900" dirty="0" smtClean="0">
                          <a:latin typeface="Kulim Park" panose="020B0604020202020204" charset="-94"/>
                        </a:rPr>
                        <a:t>deneyimleri arasında </a:t>
                      </a:r>
                      <a:r>
                        <a:rPr lang="tr-TR" sz="900" dirty="0">
                          <a:latin typeface="Kulim Park" panose="020B0604020202020204" charset="-94"/>
                        </a:rPr>
                        <a:t>ilişki kurmasını sağlar.</a:t>
                      </a:r>
                    </a:p>
                  </a:txBody>
                  <a:tcPr/>
                </a:tc>
                <a:extLst>
                  <a:ext uri="{0D108BD9-81ED-4DB2-BD59-A6C34878D82A}">
                    <a16:rowId xmlns:a16="http://schemas.microsoft.com/office/drawing/2014/main" xmlns="" val="181766158"/>
                  </a:ext>
                </a:extLst>
              </a:tr>
            </a:tbl>
          </a:graphicData>
        </a:graphic>
      </p:graphicFrame>
      <p:sp>
        <p:nvSpPr>
          <p:cNvPr id="9" name="Metin kutusu 8">
            <a:extLst>
              <a:ext uri="{FF2B5EF4-FFF2-40B4-BE49-F238E27FC236}">
                <a16:creationId xmlns:a16="http://schemas.microsoft.com/office/drawing/2014/main" xmlns="" id="{F0643BB8-8441-409E-A6F1-05B1C8D73A1C}"/>
              </a:ext>
            </a:extLst>
          </p:cNvPr>
          <p:cNvSpPr txBox="1"/>
          <p:nvPr/>
        </p:nvSpPr>
        <p:spPr>
          <a:xfrm>
            <a:off x="6181725" y="4324350"/>
            <a:ext cx="2686050" cy="276999"/>
          </a:xfrm>
          <a:prstGeom prst="rect">
            <a:avLst/>
          </a:prstGeom>
          <a:noFill/>
        </p:spPr>
        <p:txBody>
          <a:bodyPr wrap="square" rtlCol="0">
            <a:spAutoFit/>
          </a:bodyPr>
          <a:lstStyle/>
          <a:p>
            <a:r>
              <a:rPr lang="tr-TR" sz="1200" dirty="0">
                <a:latin typeface="Kulim Park" panose="020B0604020202020204" charset="-94"/>
              </a:rPr>
              <a:t>Dolunay Sarıca’dan (2016) </a:t>
            </a:r>
            <a:r>
              <a:rPr lang="tr-TR" sz="1200" dirty="0" smtClean="0">
                <a:latin typeface="Kulim Park" panose="020B0604020202020204" charset="-94"/>
              </a:rPr>
              <a:t>.</a:t>
            </a:r>
            <a:endParaRPr lang="tr-TR" sz="1200" dirty="0">
              <a:latin typeface="Kulim Park" panose="020B0604020202020204" charset="-94"/>
            </a:endParaRPr>
          </a:p>
        </p:txBody>
      </p:sp>
    </p:spTree>
    <p:extLst>
      <p:ext uri="{BB962C8B-B14F-4D97-AF65-F5344CB8AC3E}">
        <p14:creationId xmlns:p14="http://schemas.microsoft.com/office/powerpoint/2010/main" val="87929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184" name="Google Shape;184;p19"/>
          <p:cNvSpPr txBox="1">
            <a:spLocks noGrp="1"/>
          </p:cNvSpPr>
          <p:nvPr>
            <p:ph type="body" idx="1"/>
          </p:nvPr>
        </p:nvSpPr>
        <p:spPr>
          <a:xfrm>
            <a:off x="457200" y="1592600"/>
            <a:ext cx="5215200" cy="2944800"/>
          </a:xfrm>
          <a:prstGeom prst="rect">
            <a:avLst/>
          </a:prstGeom>
        </p:spPr>
        <p:txBody>
          <a:bodyPr spcFirstLastPara="1" wrap="square" lIns="0" tIns="0" rIns="0" bIns="0" anchor="t" anchorCtr="0">
            <a:noAutofit/>
          </a:bodyPr>
          <a:lstStyle/>
          <a:p>
            <a:pPr marL="457200" lvl="0" indent="-368300" algn="l" rtl="0">
              <a:spcBef>
                <a:spcPts val="600"/>
              </a:spcBef>
              <a:spcAft>
                <a:spcPts val="0"/>
              </a:spcAft>
              <a:buSzPts val="2200"/>
              <a:buChar char="●"/>
            </a:pPr>
            <a:r>
              <a:rPr lang="tr-TR" dirty="0"/>
              <a:t>P	= Başlat</a:t>
            </a:r>
          </a:p>
          <a:p>
            <a:pPr marL="457200" lvl="0" indent="-368300" algn="l" rtl="0">
              <a:spcBef>
                <a:spcPts val="600"/>
              </a:spcBef>
              <a:spcAft>
                <a:spcPts val="0"/>
              </a:spcAft>
              <a:buSzPts val="2200"/>
              <a:buChar char="●"/>
            </a:pPr>
            <a:r>
              <a:rPr lang="tr-TR" dirty="0"/>
              <a:t>E	= Değerlendir</a:t>
            </a:r>
          </a:p>
          <a:p>
            <a:pPr marL="457200" lvl="0" indent="-368300" algn="l" rtl="0">
              <a:spcBef>
                <a:spcPts val="600"/>
              </a:spcBef>
              <a:spcAft>
                <a:spcPts val="0"/>
              </a:spcAft>
              <a:buSzPts val="2200"/>
              <a:buChar char="●"/>
            </a:pPr>
            <a:r>
              <a:rPr lang="tr-TR" dirty="0"/>
              <a:t>E	= Genişlet</a:t>
            </a:r>
          </a:p>
          <a:p>
            <a:pPr marL="457200" lvl="0" indent="-368300" algn="l" rtl="0">
              <a:spcBef>
                <a:spcPts val="600"/>
              </a:spcBef>
              <a:spcAft>
                <a:spcPts val="0"/>
              </a:spcAft>
              <a:buSzPts val="2200"/>
              <a:buChar char="●"/>
            </a:pPr>
            <a:r>
              <a:rPr lang="tr-TR" dirty="0"/>
              <a:t>R	= Tekrarlat</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Tree>
    <p:extLst>
      <p:ext uri="{BB962C8B-B14F-4D97-AF65-F5344CB8AC3E}">
        <p14:creationId xmlns:p14="http://schemas.microsoft.com/office/powerpoint/2010/main" val="2832793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a:solidFill>
            <a:schemeClr val="bg1"/>
          </a:solidFill>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356395"/>
            <a:ext cx="5215200" cy="388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 - PEER</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graphicFrame>
        <p:nvGraphicFramePr>
          <p:cNvPr id="2" name="Tablo 1">
            <a:extLst>
              <a:ext uri="{FF2B5EF4-FFF2-40B4-BE49-F238E27FC236}">
                <a16:creationId xmlns:a16="http://schemas.microsoft.com/office/drawing/2014/main" xmlns="" id="{5449A6FB-B501-4A66-A7EE-E3A4A76ED355}"/>
              </a:ext>
            </a:extLst>
          </p:cNvPr>
          <p:cNvGraphicFramePr>
            <a:graphicFrameLocks noGrp="1"/>
          </p:cNvGraphicFramePr>
          <p:nvPr>
            <p:extLst>
              <p:ext uri="{D42A27DB-BD31-4B8C-83A1-F6EECF244321}">
                <p14:modId xmlns:p14="http://schemas.microsoft.com/office/powerpoint/2010/main" val="2570657111"/>
              </p:ext>
            </p:extLst>
          </p:nvPr>
        </p:nvGraphicFramePr>
        <p:xfrm>
          <a:off x="62201" y="1235109"/>
          <a:ext cx="5561708" cy="3755225"/>
        </p:xfrm>
        <a:graphic>
          <a:graphicData uri="http://schemas.openxmlformats.org/drawingml/2006/table">
            <a:tbl>
              <a:tblPr firstRow="1" bandRow="1">
                <a:tableStyleId>{AD605590-3ECE-467E-98B3-69553F6CECB4}</a:tableStyleId>
              </a:tblPr>
              <a:tblGrid>
                <a:gridCol w="1273936">
                  <a:extLst>
                    <a:ext uri="{9D8B030D-6E8A-4147-A177-3AD203B41FA5}">
                      <a16:colId xmlns:a16="http://schemas.microsoft.com/office/drawing/2014/main" xmlns="" val="1995330148"/>
                    </a:ext>
                  </a:extLst>
                </a:gridCol>
                <a:gridCol w="1506918">
                  <a:extLst>
                    <a:ext uri="{9D8B030D-6E8A-4147-A177-3AD203B41FA5}">
                      <a16:colId xmlns:a16="http://schemas.microsoft.com/office/drawing/2014/main" xmlns="" val="2866811303"/>
                    </a:ext>
                  </a:extLst>
                </a:gridCol>
                <a:gridCol w="1390427">
                  <a:extLst>
                    <a:ext uri="{9D8B030D-6E8A-4147-A177-3AD203B41FA5}">
                      <a16:colId xmlns:a16="http://schemas.microsoft.com/office/drawing/2014/main" xmlns="" val="3934193062"/>
                    </a:ext>
                  </a:extLst>
                </a:gridCol>
                <a:gridCol w="1390427">
                  <a:extLst>
                    <a:ext uri="{9D8B030D-6E8A-4147-A177-3AD203B41FA5}">
                      <a16:colId xmlns:a16="http://schemas.microsoft.com/office/drawing/2014/main" xmlns="" val="100232194"/>
                    </a:ext>
                  </a:extLst>
                </a:gridCol>
              </a:tblGrid>
              <a:tr h="481186">
                <a:tc>
                  <a:txBody>
                    <a:bodyPr/>
                    <a:lstStyle/>
                    <a:p>
                      <a:r>
                        <a:rPr lang="tr-TR" sz="900" b="1" dirty="0">
                          <a:latin typeface="Kulim Park" panose="020B0604020202020204" charset="-94"/>
                        </a:rPr>
                        <a:t>Konuşmayı başlatma teknikleri</a:t>
                      </a:r>
                    </a:p>
                  </a:txBody>
                  <a:tcPr/>
                </a:tc>
                <a:tc>
                  <a:txBody>
                    <a:bodyPr/>
                    <a:lstStyle/>
                    <a:p>
                      <a:r>
                        <a:rPr lang="tr-TR" sz="900" b="1" dirty="0">
                          <a:latin typeface="Kulim Park" panose="020B0604020202020204" charset="-94"/>
                        </a:rPr>
                        <a:t>Nasıl uygulanır?</a:t>
                      </a:r>
                    </a:p>
                  </a:txBody>
                  <a:tcPr/>
                </a:tc>
                <a:tc>
                  <a:txBody>
                    <a:bodyPr/>
                    <a:lstStyle/>
                    <a:p>
                      <a:r>
                        <a:rPr lang="tr-TR" sz="900" b="1" dirty="0">
                          <a:latin typeface="Kulim Park" panose="020B0604020202020204" charset="-94"/>
                        </a:rPr>
                        <a:t>Örnek</a:t>
                      </a:r>
                    </a:p>
                  </a:txBody>
                  <a:tcPr/>
                </a:tc>
                <a:tc>
                  <a:txBody>
                    <a:bodyPr/>
                    <a:lstStyle/>
                    <a:p>
                      <a:r>
                        <a:rPr lang="tr-TR" sz="900" b="1" dirty="0">
                          <a:latin typeface="Kulim Park" panose="020B0604020202020204" charset="-94"/>
                        </a:rPr>
                        <a:t>Etkisi</a:t>
                      </a:r>
                    </a:p>
                  </a:txBody>
                  <a:tcPr/>
                </a:tc>
                <a:extLst>
                  <a:ext uri="{0D108BD9-81ED-4DB2-BD59-A6C34878D82A}">
                    <a16:rowId xmlns:a16="http://schemas.microsoft.com/office/drawing/2014/main" xmlns="" val="4232381044"/>
                  </a:ext>
                </a:extLst>
              </a:tr>
              <a:tr h="913630">
                <a:tc>
                  <a:txBody>
                    <a:bodyPr/>
                    <a:lstStyle/>
                    <a:p>
                      <a:r>
                        <a:rPr lang="tr-TR" sz="900" b="1" dirty="0" smtClean="0">
                          <a:latin typeface="Kulim Park" panose="020B0604020202020204" charset="-94"/>
                        </a:rPr>
                        <a:t>Başlat</a:t>
                      </a:r>
                      <a:endParaRPr lang="tr-TR" sz="900" b="1" dirty="0">
                        <a:latin typeface="Kulim Park" panose="020B0604020202020204" charset="-94"/>
                      </a:endParaRPr>
                    </a:p>
                  </a:txBody>
                  <a:tcPr/>
                </a:tc>
                <a:tc>
                  <a:txBody>
                    <a:bodyPr/>
                    <a:lstStyle/>
                    <a:p>
                      <a:r>
                        <a:rPr lang="tr-TR" sz="900" dirty="0">
                          <a:latin typeface="Kulim Park" panose="020B0604020202020204" charset="-94"/>
                        </a:rPr>
                        <a:t>Çocuktan resimdeki bir nesneyi isimlendirmesi istenir ya da öyküdeki karakterler hakkında soru sorulur.</a:t>
                      </a:r>
                    </a:p>
                  </a:txBody>
                  <a:tcPr/>
                </a:tc>
                <a:tc>
                  <a:txBody>
                    <a:bodyPr/>
                    <a:lstStyle/>
                    <a:p>
                      <a:r>
                        <a:rPr lang="tr-TR" sz="900" dirty="0">
                          <a:latin typeface="Kulim Park" panose="020B0604020202020204" charset="-94"/>
                        </a:rPr>
                        <a:t>Yetişkin: </a:t>
                      </a:r>
                      <a:r>
                        <a:rPr lang="tr-TR" sz="900" dirty="0" smtClean="0">
                          <a:latin typeface="Kulim Park" panose="020B0604020202020204" charset="-94"/>
                        </a:rPr>
                        <a:t>‘Bu </a:t>
                      </a:r>
                      <a:r>
                        <a:rPr lang="tr-TR" sz="900" dirty="0">
                          <a:latin typeface="Kulim Park" panose="020B0604020202020204" charset="-94"/>
                        </a:rPr>
                        <a:t>nedir?’</a:t>
                      </a:r>
                    </a:p>
                    <a:p>
                      <a:r>
                        <a:rPr lang="tr-TR" sz="900" dirty="0">
                          <a:latin typeface="Kulim Park" panose="020B0604020202020204" charset="-94"/>
                        </a:rPr>
                        <a:t>Çocuk: ‘</a:t>
                      </a:r>
                      <a:r>
                        <a:rPr lang="tr-TR" sz="900" dirty="0" smtClean="0">
                          <a:latin typeface="Kulim Park" panose="020B0604020202020204" charset="-94"/>
                        </a:rPr>
                        <a:t>Kamyon</a:t>
                      </a:r>
                      <a:r>
                        <a:rPr lang="tr-TR" sz="900" dirty="0">
                          <a:latin typeface="Kulim Park" panose="020B0604020202020204" charset="-94"/>
                        </a:rPr>
                        <a:t>’</a:t>
                      </a:r>
                    </a:p>
                  </a:txBody>
                  <a:tcPr/>
                </a:tc>
                <a:tc>
                  <a:txBody>
                    <a:bodyPr/>
                    <a:lstStyle/>
                    <a:p>
                      <a:r>
                        <a:rPr lang="tr-TR" sz="900" dirty="0">
                          <a:latin typeface="Kulim Park" panose="020B0604020202020204" charset="-94"/>
                        </a:rPr>
                        <a:t>Dikkati arttırır.</a:t>
                      </a:r>
                    </a:p>
                    <a:p>
                      <a:r>
                        <a:rPr lang="tr-TR" sz="900" dirty="0">
                          <a:latin typeface="Kulim Park" panose="020B0604020202020204" charset="-94"/>
                        </a:rPr>
                        <a:t>Çocuğun öyküyle ilgilenmesini sağlar.</a:t>
                      </a:r>
                    </a:p>
                    <a:p>
                      <a:r>
                        <a:rPr lang="tr-TR" sz="900" dirty="0">
                          <a:latin typeface="Kulim Park" panose="020B0604020202020204" charset="-94"/>
                        </a:rPr>
                        <a:t>Öykü hakkındaki bilgi artar.</a:t>
                      </a:r>
                    </a:p>
                    <a:p>
                      <a:r>
                        <a:rPr lang="tr-TR" sz="900" dirty="0">
                          <a:latin typeface="Kulim Park" panose="020B0604020202020204" charset="-94"/>
                        </a:rPr>
                        <a:t>Sözcük bilgisini arttırır.</a:t>
                      </a:r>
                    </a:p>
                  </a:txBody>
                  <a:tcPr/>
                </a:tc>
                <a:extLst>
                  <a:ext uri="{0D108BD9-81ED-4DB2-BD59-A6C34878D82A}">
                    <a16:rowId xmlns:a16="http://schemas.microsoft.com/office/drawing/2014/main" xmlns="" val="1214678607"/>
                  </a:ext>
                </a:extLst>
              </a:tr>
              <a:tr h="1187719">
                <a:tc>
                  <a:txBody>
                    <a:bodyPr/>
                    <a:lstStyle/>
                    <a:p>
                      <a:r>
                        <a:rPr lang="tr-TR" sz="900" b="1" dirty="0" smtClean="0">
                          <a:latin typeface="Kulim Park" panose="020B0604020202020204" charset="-94"/>
                        </a:rPr>
                        <a:t>Değerlendir</a:t>
                      </a:r>
                      <a:endParaRPr lang="tr-TR" sz="900" b="1" dirty="0">
                        <a:latin typeface="Kulim Park" panose="020B0604020202020204" charset="-94"/>
                      </a:endParaRPr>
                    </a:p>
                  </a:txBody>
                  <a:tcPr/>
                </a:tc>
                <a:tc>
                  <a:txBody>
                    <a:bodyPr/>
                    <a:lstStyle/>
                    <a:p>
                      <a:r>
                        <a:rPr lang="tr-TR" sz="900" dirty="0">
                          <a:latin typeface="Kulim Park" panose="020B0604020202020204" charset="-94"/>
                        </a:rPr>
                        <a:t>Çocuğun yanıtının doğru olup olmadığı değerlendirilir. Doğru değilse çocuğun yeni sözcüğü öğrenebilmesi için başka hangi bilgilerin verilmesi gerektiği düşünülür.</a:t>
                      </a:r>
                    </a:p>
                  </a:txBody>
                  <a:tcPr/>
                </a:tc>
                <a:tc>
                  <a:txBody>
                    <a:bodyPr/>
                    <a:lstStyle/>
                    <a:p>
                      <a:r>
                        <a:rPr lang="tr-TR" sz="900" dirty="0" smtClean="0">
                          <a:latin typeface="Kulim Park" panose="020B0604020202020204" charset="-94"/>
                        </a:rPr>
                        <a:t>Yetişkin: ‘Nasıl</a:t>
                      </a:r>
                      <a:r>
                        <a:rPr lang="tr-TR" sz="900" baseline="0" dirty="0" smtClean="0">
                          <a:latin typeface="Kulim Park" panose="020B0604020202020204" charset="-94"/>
                        </a:rPr>
                        <a:t> bir kamyon</a:t>
                      </a:r>
                      <a:r>
                        <a:rPr lang="tr-TR" sz="900" dirty="0" smtClean="0">
                          <a:latin typeface="Kulim Park" panose="020B0604020202020204" charset="-94"/>
                        </a:rPr>
                        <a:t>?’</a:t>
                      </a:r>
                    </a:p>
                    <a:p>
                      <a:r>
                        <a:rPr lang="tr-TR" sz="900" dirty="0" smtClean="0">
                          <a:latin typeface="Kulim Park" panose="020B0604020202020204" charset="-94"/>
                        </a:rPr>
                        <a:t>Çocuk: ‘Kırmızı kamyon’</a:t>
                      </a:r>
                      <a:endParaRPr lang="tr-TR" sz="900" dirty="0">
                        <a:latin typeface="Kulim Park" panose="020B0604020202020204" charset="-94"/>
                      </a:endParaRPr>
                    </a:p>
                  </a:txBody>
                  <a:tcPr/>
                </a:tc>
                <a:tc>
                  <a:txBody>
                    <a:bodyPr/>
                    <a:lstStyle/>
                    <a:p>
                      <a:r>
                        <a:rPr lang="tr-TR" sz="900" dirty="0">
                          <a:latin typeface="Kulim Park" panose="020B0604020202020204" charset="-94"/>
                        </a:rPr>
                        <a:t>Yetişkin çocuğa yanıtı hakkında bireysel geribildirim verir ve daha çok bilgi eklemesi için onu destekler.</a:t>
                      </a:r>
                    </a:p>
                  </a:txBody>
                  <a:tcPr/>
                </a:tc>
                <a:extLst>
                  <a:ext uri="{0D108BD9-81ED-4DB2-BD59-A6C34878D82A}">
                    <a16:rowId xmlns:a16="http://schemas.microsoft.com/office/drawing/2014/main" xmlns="" val="1283241408"/>
                  </a:ext>
                </a:extLst>
              </a:tr>
              <a:tr h="667999">
                <a:tc>
                  <a:txBody>
                    <a:bodyPr/>
                    <a:lstStyle/>
                    <a:p>
                      <a:r>
                        <a:rPr lang="tr-TR" sz="900" b="1" dirty="0" smtClean="0">
                          <a:latin typeface="Kulim Park" panose="020B0604020202020204" charset="-94"/>
                        </a:rPr>
                        <a:t>Genişlet</a:t>
                      </a:r>
                      <a:endParaRPr lang="tr-TR" sz="900" b="1" dirty="0">
                        <a:latin typeface="Kulim Park" panose="020B0604020202020204" charset="-94"/>
                      </a:endParaRPr>
                    </a:p>
                  </a:txBody>
                  <a:tcPr/>
                </a:tc>
                <a:tc>
                  <a:txBody>
                    <a:bodyPr/>
                    <a:lstStyle/>
                    <a:p>
                      <a:r>
                        <a:rPr lang="tr-TR" sz="900" dirty="0">
                          <a:latin typeface="Kulim Park" panose="020B0604020202020204" charset="-94"/>
                        </a:rPr>
                        <a:t>Çocuğun yanıtı birkaç </a:t>
                      </a:r>
                      <a:r>
                        <a:rPr lang="tr-TR" sz="900" dirty="0" smtClean="0">
                          <a:latin typeface="Kulim Park" panose="020B0604020202020204" charset="-94"/>
                        </a:rPr>
                        <a:t>sözcük </a:t>
                      </a:r>
                      <a:r>
                        <a:rPr lang="tr-TR" sz="900" dirty="0">
                          <a:latin typeface="Kulim Park" panose="020B0604020202020204" charset="-94"/>
                        </a:rPr>
                        <a:t>daha eklenerek genişletilir.</a:t>
                      </a:r>
                    </a:p>
                  </a:txBody>
                  <a:tcPr/>
                </a:tc>
                <a:tc>
                  <a:txBody>
                    <a:bodyPr/>
                    <a:lstStyle/>
                    <a:p>
                      <a:r>
                        <a:rPr lang="tr-TR" sz="900" dirty="0">
                          <a:latin typeface="Kulim Park" panose="020B0604020202020204" charset="-94"/>
                        </a:rPr>
                        <a:t>Yetişkin: ‘Evet, büyük ve kırmızı bir itfaiye kamyonu, değil mi?’</a:t>
                      </a:r>
                    </a:p>
                    <a:p>
                      <a:endParaRPr lang="tr-TR" sz="900" dirty="0">
                        <a:latin typeface="Kulim Park" panose="020B0604020202020204" charset="-94"/>
                      </a:endParaRPr>
                    </a:p>
                  </a:txBody>
                  <a:tcPr/>
                </a:tc>
                <a:tc>
                  <a:txBody>
                    <a:bodyPr/>
                    <a:lstStyle/>
                    <a:p>
                      <a:r>
                        <a:rPr lang="tr-TR" sz="900" dirty="0">
                          <a:latin typeface="Kulim Park" panose="020B0604020202020204" charset="-94"/>
                        </a:rPr>
                        <a:t>Çocuğu söyleyebileceğinden biraz daha fazlasını söylemeye teşvik eder.</a:t>
                      </a:r>
                    </a:p>
                  </a:txBody>
                  <a:tcPr/>
                </a:tc>
                <a:extLst>
                  <a:ext uri="{0D108BD9-81ED-4DB2-BD59-A6C34878D82A}">
                    <a16:rowId xmlns:a16="http://schemas.microsoft.com/office/drawing/2014/main" xmlns="" val="2940494236"/>
                  </a:ext>
                </a:extLst>
              </a:tr>
              <a:tr h="502497">
                <a:tc>
                  <a:txBody>
                    <a:bodyPr/>
                    <a:lstStyle/>
                    <a:p>
                      <a:r>
                        <a:rPr lang="tr-TR" sz="900" b="1" dirty="0" smtClean="0">
                          <a:latin typeface="Kulim Park" panose="020B0604020202020204" charset="-94"/>
                        </a:rPr>
                        <a:t>Tekrarlat</a:t>
                      </a:r>
                      <a:endParaRPr lang="tr-TR" sz="900" b="1" dirty="0">
                        <a:latin typeface="Kulim Park" panose="020B0604020202020204" charset="-94"/>
                      </a:endParaRPr>
                    </a:p>
                  </a:txBody>
                  <a:tcPr/>
                </a:tc>
                <a:tc>
                  <a:txBody>
                    <a:bodyPr/>
                    <a:lstStyle/>
                    <a:p>
                      <a:r>
                        <a:rPr lang="tr-TR" sz="900" dirty="0">
                          <a:latin typeface="Kulim Park" panose="020B0604020202020204" charset="-94"/>
                        </a:rPr>
                        <a:t>Çocuğun yanıtı tekrarlaması istenir.</a:t>
                      </a:r>
                    </a:p>
                  </a:txBody>
                  <a:tcPr/>
                </a:tc>
                <a:tc>
                  <a:txBody>
                    <a:bodyPr/>
                    <a:lstStyle/>
                    <a:p>
                      <a:r>
                        <a:rPr lang="tr-TR" sz="900" dirty="0">
                          <a:latin typeface="Kulim Park" panose="020B0604020202020204" charset="-94"/>
                        </a:rPr>
                        <a:t>Çocuk: ‘Büyük, kırmızı </a:t>
                      </a:r>
                      <a:r>
                        <a:rPr lang="tr-TR" sz="900" dirty="0" smtClean="0">
                          <a:latin typeface="Kulim Park" panose="020B0604020202020204" charset="-94"/>
                        </a:rPr>
                        <a:t>itfaiye </a:t>
                      </a:r>
                      <a:r>
                        <a:rPr lang="tr-TR" sz="900" dirty="0">
                          <a:latin typeface="Kulim Park" panose="020B0604020202020204" charset="-94"/>
                        </a:rPr>
                        <a:t>kamyonu’</a:t>
                      </a:r>
                    </a:p>
                    <a:p>
                      <a:endParaRPr lang="tr-TR" sz="900" dirty="0">
                        <a:latin typeface="Kulim Park" panose="020B0604020202020204" charset="-94"/>
                      </a:endParaRPr>
                    </a:p>
                  </a:txBody>
                  <a:tcPr/>
                </a:tc>
                <a:tc>
                  <a:txBody>
                    <a:bodyPr/>
                    <a:lstStyle/>
                    <a:p>
                      <a:r>
                        <a:rPr lang="tr-TR" sz="900" dirty="0">
                          <a:latin typeface="Kulim Park" panose="020B0604020202020204" charset="-94"/>
                        </a:rPr>
                        <a:t>Çocuğun dili kullanmasını destekler.</a:t>
                      </a:r>
                    </a:p>
                  </a:txBody>
                  <a:tcPr/>
                </a:tc>
                <a:extLst>
                  <a:ext uri="{0D108BD9-81ED-4DB2-BD59-A6C34878D82A}">
                    <a16:rowId xmlns:a16="http://schemas.microsoft.com/office/drawing/2014/main" xmlns="" val="2296193467"/>
                  </a:ext>
                </a:extLst>
              </a:tr>
            </a:tbl>
          </a:graphicData>
        </a:graphic>
      </p:graphicFrame>
      <p:sp>
        <p:nvSpPr>
          <p:cNvPr id="10" name="Metin kutusu 9">
            <a:extLst>
              <a:ext uri="{FF2B5EF4-FFF2-40B4-BE49-F238E27FC236}">
                <a16:creationId xmlns:a16="http://schemas.microsoft.com/office/drawing/2014/main" xmlns="" id="{2703B5D6-2323-45E6-A6C1-9D1F0EE18C27}"/>
              </a:ext>
            </a:extLst>
          </p:cNvPr>
          <p:cNvSpPr txBox="1"/>
          <p:nvPr/>
        </p:nvSpPr>
        <p:spPr>
          <a:xfrm>
            <a:off x="6181725" y="4324350"/>
            <a:ext cx="2686050" cy="276999"/>
          </a:xfrm>
          <a:prstGeom prst="rect">
            <a:avLst/>
          </a:prstGeom>
          <a:noFill/>
        </p:spPr>
        <p:txBody>
          <a:bodyPr wrap="square" rtlCol="0">
            <a:spAutoFit/>
          </a:bodyPr>
          <a:lstStyle/>
          <a:p>
            <a:r>
              <a:rPr lang="tr-TR" sz="1200" dirty="0">
                <a:latin typeface="Kulim Park" panose="020B0604020202020204" charset="-94"/>
              </a:rPr>
              <a:t>Dolunay Sarıca’dan (2016) alınmıştır.</a:t>
            </a:r>
          </a:p>
        </p:txBody>
      </p:sp>
    </p:spTree>
    <p:extLst>
      <p:ext uri="{BB962C8B-B14F-4D97-AF65-F5344CB8AC3E}">
        <p14:creationId xmlns:p14="http://schemas.microsoft.com/office/powerpoint/2010/main" val="3889356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a:solidFill>
            <a:schemeClr val="bg1"/>
          </a:solidFill>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356395"/>
            <a:ext cx="5215200" cy="388801"/>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 - PEER</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3" name="Metin kutusu 2">
            <a:extLst>
              <a:ext uri="{FF2B5EF4-FFF2-40B4-BE49-F238E27FC236}">
                <a16:creationId xmlns:a16="http://schemas.microsoft.com/office/drawing/2014/main" xmlns="" id="{3D1EDE81-5EBA-4017-9F36-9E6B4EE12303}"/>
              </a:ext>
            </a:extLst>
          </p:cNvPr>
          <p:cNvSpPr txBox="1"/>
          <p:nvPr/>
        </p:nvSpPr>
        <p:spPr>
          <a:xfrm>
            <a:off x="457200" y="1251054"/>
            <a:ext cx="4960374" cy="2677656"/>
          </a:xfrm>
          <a:prstGeom prst="rect">
            <a:avLst/>
          </a:prstGeom>
          <a:noFill/>
        </p:spPr>
        <p:txBody>
          <a:bodyPr wrap="square" rtlCol="0">
            <a:spAutoFit/>
          </a:bodyPr>
          <a:lstStyle/>
          <a:p>
            <a:pPr algn="just"/>
            <a:r>
              <a:rPr lang="tr-TR" dirty="0">
                <a:latin typeface="Kulim Park Light" panose="020B0604020202020204" charset="-94"/>
              </a:rPr>
              <a:t>Böyle bir diziye örnek olarak, yetişkin okuyucu çocuğu "Karda oynamak nasıl bir duygu?" diyerek çocuğu uyarabilir. Çocuk "soğuk" diyerek cevap verebilir. Yetişkin bu yanıtı doğru ancak istenenden daha kısa ve daha az detaylı olarak değerlendirebilir ve "evet, ayaklarınız ıslandığında veya birisi size bir kartopuyla vurduğunda soğuk" gibi bir genişleme ile yanıt verebilir. Yetişkin, kitabı sonuna kadar bekleyip çocuğa bir geri çağırma sorusu sorarak çocuğu bu yeni bilgileri tekrarlamaya teşvik edebilir: "İnsanların karda oynarken soğuk hissettirdiği hakkında konuştuğumuz bazı şeyleri hatırlıyor musunuz?" </a:t>
            </a:r>
          </a:p>
          <a:p>
            <a:pPr algn="just"/>
            <a:endParaRPr lang="tr-TR" dirty="0">
              <a:latin typeface="Kulim Park Light" panose="020B0604020202020204" charset="-94"/>
            </a:endParaRPr>
          </a:p>
        </p:txBody>
      </p:sp>
    </p:spTree>
    <p:extLst>
      <p:ext uri="{BB962C8B-B14F-4D97-AF65-F5344CB8AC3E}">
        <p14:creationId xmlns:p14="http://schemas.microsoft.com/office/powerpoint/2010/main" val="1602000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8" name="Metin kutusu 7">
            <a:extLst>
              <a:ext uri="{FF2B5EF4-FFF2-40B4-BE49-F238E27FC236}">
                <a16:creationId xmlns:a16="http://schemas.microsoft.com/office/drawing/2014/main" xmlns="" id="{CE02E02D-C1E6-4FBC-82CC-494AD9CCEA0A}"/>
              </a:ext>
            </a:extLst>
          </p:cNvPr>
          <p:cNvSpPr txBox="1"/>
          <p:nvPr/>
        </p:nvSpPr>
        <p:spPr>
          <a:xfrm>
            <a:off x="5791201" y="4441517"/>
            <a:ext cx="2686050" cy="276999"/>
          </a:xfrm>
          <a:prstGeom prst="rect">
            <a:avLst/>
          </a:prstGeom>
          <a:noFill/>
        </p:spPr>
        <p:txBody>
          <a:bodyPr wrap="square" rtlCol="0">
            <a:spAutoFit/>
          </a:bodyPr>
          <a:lstStyle/>
          <a:p>
            <a:r>
              <a:rPr lang="tr-TR" sz="1200" dirty="0" err="1">
                <a:latin typeface="Kulim Park" panose="020B0604020202020204" charset="-94"/>
              </a:rPr>
              <a:t>Akoğlu’dan</a:t>
            </a:r>
            <a:r>
              <a:rPr lang="tr-TR" sz="1200" dirty="0">
                <a:latin typeface="Kulim Park" panose="020B0604020202020204" charset="-94"/>
              </a:rPr>
              <a:t> (2016) </a:t>
            </a:r>
          </a:p>
        </p:txBody>
      </p:sp>
      <p:graphicFrame>
        <p:nvGraphicFramePr>
          <p:cNvPr id="2" name="Tablo 1">
            <a:extLst>
              <a:ext uri="{FF2B5EF4-FFF2-40B4-BE49-F238E27FC236}">
                <a16:creationId xmlns:a16="http://schemas.microsoft.com/office/drawing/2014/main" xmlns="" id="{3D5320AE-558F-4F9C-9DEE-97D7B9337DEE}"/>
              </a:ext>
            </a:extLst>
          </p:cNvPr>
          <p:cNvGraphicFramePr>
            <a:graphicFrameLocks noGrp="1"/>
          </p:cNvGraphicFramePr>
          <p:nvPr>
            <p:extLst>
              <p:ext uri="{D42A27DB-BD31-4B8C-83A1-F6EECF244321}">
                <p14:modId xmlns:p14="http://schemas.microsoft.com/office/powerpoint/2010/main" val="635993424"/>
              </p:ext>
            </p:extLst>
          </p:nvPr>
        </p:nvGraphicFramePr>
        <p:xfrm>
          <a:off x="200025" y="1404943"/>
          <a:ext cx="5591176" cy="3261360"/>
        </p:xfrm>
        <a:graphic>
          <a:graphicData uri="http://schemas.openxmlformats.org/drawingml/2006/table">
            <a:tbl>
              <a:tblPr firstRow="1" bandRow="1">
                <a:tableStyleId>{AD605590-3ECE-467E-98B3-69553F6CECB4}</a:tableStyleId>
              </a:tblPr>
              <a:tblGrid>
                <a:gridCol w="1581150">
                  <a:extLst>
                    <a:ext uri="{9D8B030D-6E8A-4147-A177-3AD203B41FA5}">
                      <a16:colId xmlns:a16="http://schemas.microsoft.com/office/drawing/2014/main" xmlns="" val="1610946212"/>
                    </a:ext>
                  </a:extLst>
                </a:gridCol>
                <a:gridCol w="4010026">
                  <a:extLst>
                    <a:ext uri="{9D8B030D-6E8A-4147-A177-3AD203B41FA5}">
                      <a16:colId xmlns:a16="http://schemas.microsoft.com/office/drawing/2014/main" xmlns="" val="1010375994"/>
                    </a:ext>
                  </a:extLst>
                </a:gridCol>
              </a:tblGrid>
              <a:tr h="370840">
                <a:tc rowSpan="8">
                  <a:txBody>
                    <a:bodyPr/>
                    <a:lstStyle/>
                    <a:p>
                      <a:endParaRPr lang="tr-TR" dirty="0">
                        <a:latin typeface="Kulim Park" panose="020B0604020202020204" charset="-94"/>
                      </a:endParaRPr>
                    </a:p>
                    <a:p>
                      <a:endParaRPr lang="tr-TR" dirty="0">
                        <a:latin typeface="Kulim Park" panose="020B0604020202020204" charset="-94"/>
                      </a:endParaRPr>
                    </a:p>
                    <a:p>
                      <a:endParaRPr lang="tr-TR" dirty="0">
                        <a:latin typeface="Kulim Park" panose="020B0604020202020204" charset="-94"/>
                      </a:endParaRPr>
                    </a:p>
                    <a:p>
                      <a:endParaRPr lang="tr-TR" dirty="0">
                        <a:latin typeface="Kulim Park" panose="020B0604020202020204" charset="-94"/>
                      </a:endParaRPr>
                    </a:p>
                    <a:p>
                      <a:endParaRPr lang="tr-TR" dirty="0">
                        <a:latin typeface="Kulim Park" panose="020B0604020202020204" charset="-94"/>
                      </a:endParaRPr>
                    </a:p>
                    <a:p>
                      <a:r>
                        <a:rPr lang="tr-TR" dirty="0">
                          <a:latin typeface="Kulim Park" panose="020B0604020202020204" charset="-94"/>
                        </a:rPr>
                        <a:t>Okuma öncesi EKOP uygulama adımları</a:t>
                      </a:r>
                    </a:p>
                  </a:txBody>
                  <a:tcPr/>
                </a:tc>
                <a:tc>
                  <a:txBody>
                    <a:bodyPr/>
                    <a:lstStyle/>
                    <a:p>
                      <a:r>
                        <a:rPr lang="tr-TR" dirty="0">
                          <a:latin typeface="Kulim Park" panose="020B0604020202020204" charset="-94"/>
                        </a:rPr>
                        <a:t>Gelişimsel açıdan uygun bir resimli çocuk kitabının seçilmesi</a:t>
                      </a:r>
                    </a:p>
                  </a:txBody>
                  <a:tcPr/>
                </a:tc>
                <a:extLst>
                  <a:ext uri="{0D108BD9-81ED-4DB2-BD59-A6C34878D82A}">
                    <a16:rowId xmlns:a16="http://schemas.microsoft.com/office/drawing/2014/main" xmlns="" val="3329230049"/>
                  </a:ext>
                </a:extLst>
              </a:tr>
              <a:tr h="370840">
                <a:tc vMerge="1">
                  <a:txBody>
                    <a:bodyPr/>
                    <a:lstStyle/>
                    <a:p>
                      <a:endParaRPr lang="tr-TR"/>
                    </a:p>
                  </a:txBody>
                  <a:tcPr/>
                </a:tc>
                <a:tc>
                  <a:txBody>
                    <a:bodyPr/>
                    <a:lstStyle/>
                    <a:p>
                      <a:r>
                        <a:rPr lang="tr-TR" dirty="0">
                          <a:latin typeface="Kulim Park" panose="020B0604020202020204" charset="-94"/>
                        </a:rPr>
                        <a:t>Hedef sözcüklerin ve sesbirimlerinin belirlenmesi</a:t>
                      </a:r>
                    </a:p>
                  </a:txBody>
                  <a:tcPr/>
                </a:tc>
                <a:extLst>
                  <a:ext uri="{0D108BD9-81ED-4DB2-BD59-A6C34878D82A}">
                    <a16:rowId xmlns:a16="http://schemas.microsoft.com/office/drawing/2014/main" xmlns="" val="2438417008"/>
                  </a:ext>
                </a:extLst>
              </a:tr>
              <a:tr h="370840">
                <a:tc vMerge="1">
                  <a:txBody>
                    <a:bodyPr/>
                    <a:lstStyle/>
                    <a:p>
                      <a:endParaRPr lang="tr-TR"/>
                    </a:p>
                  </a:txBody>
                  <a:tcPr/>
                </a:tc>
                <a:tc>
                  <a:txBody>
                    <a:bodyPr/>
                    <a:lstStyle/>
                    <a:p>
                      <a:r>
                        <a:rPr lang="tr-TR" dirty="0">
                          <a:latin typeface="Kulim Park" panose="020B0604020202020204" charset="-94"/>
                        </a:rPr>
                        <a:t>Soruların, örneklerin ve açıklamaların belirlenmesi</a:t>
                      </a:r>
                    </a:p>
                  </a:txBody>
                  <a:tcPr/>
                </a:tc>
                <a:extLst>
                  <a:ext uri="{0D108BD9-81ED-4DB2-BD59-A6C34878D82A}">
                    <a16:rowId xmlns:a16="http://schemas.microsoft.com/office/drawing/2014/main" xmlns="" val="136739532"/>
                  </a:ext>
                </a:extLst>
              </a:tr>
              <a:tr h="370840">
                <a:tc vMerge="1">
                  <a:txBody>
                    <a:bodyPr/>
                    <a:lstStyle/>
                    <a:p>
                      <a:endParaRPr lang="tr-TR"/>
                    </a:p>
                  </a:txBody>
                  <a:tcPr/>
                </a:tc>
                <a:tc>
                  <a:txBody>
                    <a:bodyPr/>
                    <a:lstStyle/>
                    <a:p>
                      <a:r>
                        <a:rPr lang="tr-TR" dirty="0">
                          <a:latin typeface="Kulim Park" panose="020B0604020202020204" charset="-94"/>
                        </a:rPr>
                        <a:t>Fiziksel düzenlemelerin yapılması</a:t>
                      </a:r>
                    </a:p>
                  </a:txBody>
                  <a:tcPr/>
                </a:tc>
                <a:extLst>
                  <a:ext uri="{0D108BD9-81ED-4DB2-BD59-A6C34878D82A}">
                    <a16:rowId xmlns:a16="http://schemas.microsoft.com/office/drawing/2014/main" xmlns="" val="170196482"/>
                  </a:ext>
                </a:extLst>
              </a:tr>
              <a:tr h="370840">
                <a:tc vMerge="1">
                  <a:txBody>
                    <a:bodyPr/>
                    <a:lstStyle/>
                    <a:p>
                      <a:endParaRPr lang="tr-TR"/>
                    </a:p>
                  </a:txBody>
                  <a:tcPr/>
                </a:tc>
                <a:tc>
                  <a:txBody>
                    <a:bodyPr/>
                    <a:lstStyle/>
                    <a:p>
                      <a:r>
                        <a:rPr lang="tr-TR" dirty="0">
                          <a:latin typeface="Kulim Park" panose="020B0604020202020204" charset="-94"/>
                        </a:rPr>
                        <a:t>Çocukların sınıf içinde yerleşimi</a:t>
                      </a:r>
                    </a:p>
                  </a:txBody>
                  <a:tcPr/>
                </a:tc>
                <a:extLst>
                  <a:ext uri="{0D108BD9-81ED-4DB2-BD59-A6C34878D82A}">
                    <a16:rowId xmlns:a16="http://schemas.microsoft.com/office/drawing/2014/main" xmlns="" val="399416972"/>
                  </a:ext>
                </a:extLst>
              </a:tr>
              <a:tr h="370840">
                <a:tc vMerge="1">
                  <a:txBody>
                    <a:bodyPr/>
                    <a:lstStyle/>
                    <a:p>
                      <a:endParaRPr lang="tr-TR"/>
                    </a:p>
                  </a:txBody>
                  <a:tcPr/>
                </a:tc>
                <a:tc>
                  <a:txBody>
                    <a:bodyPr/>
                    <a:lstStyle/>
                    <a:p>
                      <a:r>
                        <a:rPr lang="tr-TR" dirty="0">
                          <a:latin typeface="Kulim Park" panose="020B0604020202020204" charset="-94"/>
                        </a:rPr>
                        <a:t>Kitapla tanışma</a:t>
                      </a:r>
                    </a:p>
                  </a:txBody>
                  <a:tcPr/>
                </a:tc>
                <a:extLst>
                  <a:ext uri="{0D108BD9-81ED-4DB2-BD59-A6C34878D82A}">
                    <a16:rowId xmlns:a16="http://schemas.microsoft.com/office/drawing/2014/main" xmlns="" val="3201043977"/>
                  </a:ext>
                </a:extLst>
              </a:tr>
              <a:tr h="370840">
                <a:tc vMerge="1">
                  <a:txBody>
                    <a:bodyPr/>
                    <a:lstStyle/>
                    <a:p>
                      <a:endParaRPr lang="tr-TR"/>
                    </a:p>
                  </a:txBody>
                  <a:tcPr/>
                </a:tc>
                <a:tc>
                  <a:txBody>
                    <a:bodyPr/>
                    <a:lstStyle/>
                    <a:p>
                      <a:r>
                        <a:rPr lang="tr-TR" dirty="0">
                          <a:latin typeface="Kulim Park" panose="020B0604020202020204" charset="-94"/>
                        </a:rPr>
                        <a:t>Açık uçlu sorular ile tahmin bulunma</a:t>
                      </a:r>
                    </a:p>
                  </a:txBody>
                  <a:tcPr/>
                </a:tc>
                <a:extLst>
                  <a:ext uri="{0D108BD9-81ED-4DB2-BD59-A6C34878D82A}">
                    <a16:rowId xmlns:a16="http://schemas.microsoft.com/office/drawing/2014/main" xmlns="" val="1335264477"/>
                  </a:ext>
                </a:extLst>
              </a:tr>
              <a:tr h="370840">
                <a:tc vMerge="1">
                  <a:txBody>
                    <a:bodyPr/>
                    <a:lstStyle/>
                    <a:p>
                      <a:endParaRPr lang="tr-TR" dirty="0"/>
                    </a:p>
                  </a:txBody>
                  <a:tcPr/>
                </a:tc>
                <a:tc>
                  <a:txBody>
                    <a:bodyPr/>
                    <a:lstStyle/>
                    <a:p>
                      <a:r>
                        <a:rPr lang="tr-TR" dirty="0">
                          <a:latin typeface="Kulim Park" panose="020B0604020202020204" charset="-94"/>
                        </a:rPr>
                        <a:t>Çocuklardan gelen yanıtların yeniden düzenlenmesi</a:t>
                      </a:r>
                    </a:p>
                  </a:txBody>
                  <a:tcPr/>
                </a:tc>
                <a:extLst>
                  <a:ext uri="{0D108BD9-81ED-4DB2-BD59-A6C34878D82A}">
                    <a16:rowId xmlns:a16="http://schemas.microsoft.com/office/drawing/2014/main" xmlns="" val="2032482286"/>
                  </a:ext>
                </a:extLst>
              </a:tr>
            </a:tbl>
          </a:graphicData>
        </a:graphic>
      </p:graphicFrame>
    </p:spTree>
    <p:extLst>
      <p:ext uri="{BB962C8B-B14F-4D97-AF65-F5344CB8AC3E}">
        <p14:creationId xmlns:p14="http://schemas.microsoft.com/office/powerpoint/2010/main" val="131171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3" name="Metin kutusu 2">
            <a:extLst>
              <a:ext uri="{FF2B5EF4-FFF2-40B4-BE49-F238E27FC236}">
                <a16:creationId xmlns:a16="http://schemas.microsoft.com/office/drawing/2014/main" xmlns="" id="{B37ADB8F-25CE-4C50-9492-E6F6D885E95A}"/>
              </a:ext>
            </a:extLst>
          </p:cNvPr>
          <p:cNvSpPr txBox="1"/>
          <p:nvPr/>
        </p:nvSpPr>
        <p:spPr>
          <a:xfrm>
            <a:off x="381073" y="1192024"/>
            <a:ext cx="4908682" cy="3108543"/>
          </a:xfrm>
          <a:prstGeom prst="rect">
            <a:avLst/>
          </a:prstGeom>
          <a:noFill/>
        </p:spPr>
        <p:txBody>
          <a:bodyPr wrap="square" rtlCol="0">
            <a:spAutoFit/>
          </a:bodyPr>
          <a:lstStyle/>
          <a:p>
            <a:pPr algn="just"/>
            <a:r>
              <a:rPr lang="tr-TR" b="1" dirty="0">
                <a:latin typeface="Kulim Park Light" panose="020B0604020202020204" charset="-94"/>
              </a:rPr>
              <a:t>1.Gelişimsel açıdan uygun bir resimli çocuk kitabının seçilmesi:</a:t>
            </a:r>
          </a:p>
          <a:p>
            <a:pPr algn="just"/>
            <a:r>
              <a:rPr lang="tr-TR" dirty="0">
                <a:latin typeface="Kulim Park Light" panose="020B0604020202020204" charset="-94"/>
              </a:rPr>
              <a:t>Etkileşimli kitap okuma programının ilk adımı bu programının uygulanmasına imkan tanıyan resimli çocuk kitabının seçilmesiyle başlamaktadır. Bireysel ya da grup olarak çalışılan çocukların içerisinde bulunduğu yaş ve gelişim düzeyi göz önüne alınarak </a:t>
            </a:r>
            <a:r>
              <a:rPr lang="tr-TR" dirty="0" err="1">
                <a:latin typeface="Kulim Park Light" panose="020B0604020202020204" charset="-94"/>
              </a:rPr>
              <a:t>öğretimsel</a:t>
            </a:r>
            <a:r>
              <a:rPr lang="tr-TR" dirty="0">
                <a:latin typeface="Kulim Park Light" panose="020B0604020202020204" charset="-94"/>
              </a:rPr>
              <a:t> amaçlar ve eğitim programlarında yer alan kazanımlar önemlidir.</a:t>
            </a:r>
          </a:p>
          <a:p>
            <a:pPr algn="just"/>
            <a:r>
              <a:rPr lang="tr-TR" b="1" dirty="0">
                <a:latin typeface="Kulim Park Light" panose="020B0604020202020204" charset="-94"/>
              </a:rPr>
              <a:t>2.Hedef sözcüklerin ve sesbirimlerin belirlenmesi</a:t>
            </a:r>
          </a:p>
          <a:p>
            <a:pPr algn="just"/>
            <a:r>
              <a:rPr lang="tr-TR" dirty="0">
                <a:latin typeface="Kulim Park Light" panose="020B0604020202020204" charset="-94"/>
              </a:rPr>
              <a:t>Çocuklara farklı sesbirimleri, sözcüklerin, deyimlerin ve cümle yapılarının kazandırılmasında etkili olan etkileşimli kitap okuma programında kazandırılmak istenen sesbirim, sözcük ve yapıların belirlenmesi öykünün konusu ve teması kadar önem taşımaktadır. </a:t>
            </a:r>
          </a:p>
        </p:txBody>
      </p:sp>
    </p:spTree>
    <p:extLst>
      <p:ext uri="{BB962C8B-B14F-4D97-AF65-F5344CB8AC3E}">
        <p14:creationId xmlns:p14="http://schemas.microsoft.com/office/powerpoint/2010/main" val="3530271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2" name="Metin kutusu 1">
            <a:extLst>
              <a:ext uri="{FF2B5EF4-FFF2-40B4-BE49-F238E27FC236}">
                <a16:creationId xmlns:a16="http://schemas.microsoft.com/office/drawing/2014/main" xmlns="" id="{43F7CB7D-FADB-41A4-B49D-EC57164FDFF3}"/>
              </a:ext>
            </a:extLst>
          </p:cNvPr>
          <p:cNvSpPr txBox="1"/>
          <p:nvPr/>
        </p:nvSpPr>
        <p:spPr>
          <a:xfrm>
            <a:off x="462116" y="1404943"/>
            <a:ext cx="5014452" cy="2800767"/>
          </a:xfrm>
          <a:prstGeom prst="rect">
            <a:avLst/>
          </a:prstGeom>
          <a:noFill/>
        </p:spPr>
        <p:txBody>
          <a:bodyPr wrap="square" rtlCol="0">
            <a:spAutoFit/>
          </a:bodyPr>
          <a:lstStyle/>
          <a:p>
            <a:pPr algn="just"/>
            <a:r>
              <a:rPr lang="tr-TR" sz="1600" b="1" dirty="0">
                <a:latin typeface="Kulim Park Light" panose="020B0604020202020204" charset="-94"/>
              </a:rPr>
              <a:t>3.Soruların, örneklerin ve açıklamaların belirlenmesi:</a:t>
            </a:r>
          </a:p>
          <a:p>
            <a:pPr algn="just"/>
            <a:r>
              <a:rPr lang="tr-TR" sz="1600" dirty="0">
                <a:latin typeface="Kulim Park Light" panose="020B0604020202020204" charset="-94"/>
              </a:rPr>
              <a:t>Planlı bir uygulama gerektiren etkileşimli kitap okuma programına başlanılmadan önce kazandırılması ya da pekiştirilmesi amaçlanan sesbirim, sözcük, deyim ya da cümle yapılarıyla ilgili örneklerin özenle seçilmesi gerekmektedir. EKOP uygulaması başlamadan önce okuyucu hedeflenen sözcük ve sesbirimlerine ait vurgu ve örnekleri belirlemelidir. Ayrıca bu hedeflere yönelik olarak hangi soruların sorulacağı belirlenmeli ve çocukların katılım sağlayabileceği düzen sağlanmalıdır.</a:t>
            </a:r>
          </a:p>
        </p:txBody>
      </p:sp>
    </p:spTree>
    <p:extLst>
      <p:ext uri="{BB962C8B-B14F-4D97-AF65-F5344CB8AC3E}">
        <p14:creationId xmlns:p14="http://schemas.microsoft.com/office/powerpoint/2010/main" val="22492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
        <p:nvSpPr>
          <p:cNvPr id="2" name="Metin kutusu 1">
            <a:extLst>
              <a:ext uri="{FF2B5EF4-FFF2-40B4-BE49-F238E27FC236}">
                <a16:creationId xmlns:a16="http://schemas.microsoft.com/office/drawing/2014/main" xmlns="" id="{3D3A55A8-6CB3-456D-84ED-E1C7B40BDFCD}"/>
              </a:ext>
            </a:extLst>
          </p:cNvPr>
          <p:cNvSpPr txBox="1"/>
          <p:nvPr/>
        </p:nvSpPr>
        <p:spPr>
          <a:xfrm>
            <a:off x="381073" y="1307690"/>
            <a:ext cx="5215200" cy="3539430"/>
          </a:xfrm>
          <a:prstGeom prst="rect">
            <a:avLst/>
          </a:prstGeom>
          <a:noFill/>
        </p:spPr>
        <p:txBody>
          <a:bodyPr wrap="square" rtlCol="0">
            <a:spAutoFit/>
          </a:bodyPr>
          <a:lstStyle/>
          <a:p>
            <a:pPr algn="just"/>
            <a:r>
              <a:rPr lang="tr-TR" b="1" dirty="0">
                <a:latin typeface="Kulim Park Light" panose="020B0604020202020204" charset="-94"/>
              </a:rPr>
              <a:t>4.Fiziksel düzenlemelerin yapılması:</a:t>
            </a:r>
          </a:p>
          <a:p>
            <a:pPr algn="just"/>
            <a:r>
              <a:rPr lang="tr-TR" dirty="0">
                <a:latin typeface="Kulim Park Light" panose="020B0604020202020204" charset="-94"/>
              </a:rPr>
              <a:t>Etkileşimli kitap okuma programı kapsamında okuma öncesi hazırlıklardan sonra en önemli adım kitabın okunacağı alanda yapılacak fiziksel düzenlemelerdir. Etkileşimli kitap okumanın yapılacağı alanda çocukların dikkatini dağıtacak ses, müzik, ışık, hareketli oyuncaklar gibi çeşitli uyaranlar uygulama başlamadan önce ortamdan uzaklaştırılmalıdır. </a:t>
            </a:r>
          </a:p>
          <a:p>
            <a:pPr algn="just"/>
            <a:r>
              <a:rPr lang="tr-TR" b="1" dirty="0">
                <a:latin typeface="Kulim Park Light" panose="020B0604020202020204" charset="-94"/>
              </a:rPr>
              <a:t>5. Çocukların sınıf içinde yerleşimi:</a:t>
            </a:r>
          </a:p>
          <a:p>
            <a:pPr algn="just"/>
            <a:r>
              <a:rPr lang="tr-TR" dirty="0">
                <a:latin typeface="Kulim Park Light" panose="020B0604020202020204" charset="-94"/>
              </a:rPr>
              <a:t>Genellikle ‘U’ şeklindeki yapı tüm çocukların kitabı görmesine imkan verirken kalabalık sınıflarda bütün çocukların kitabı görebileceği farklı oturma düzenleri de kullanılabilir. Yetişkin ve çocuklar göz teması kurabilecek hizada oturmalıdır. Çocukların kitabı görmesi EKOP hedeflerine ulaşmakta etkili olduğu için okuma süresince kitap çocuklara dönük olmalıdır. Kitap okumaya başlamadan önce kitabın </a:t>
            </a:r>
            <a:r>
              <a:rPr lang="tr-TR" dirty="0" err="1">
                <a:latin typeface="Kulim Park Light" panose="020B0604020202020204" charset="-94"/>
              </a:rPr>
              <a:t>önkapağı</a:t>
            </a:r>
            <a:r>
              <a:rPr lang="tr-TR" dirty="0">
                <a:latin typeface="Kulim Park Light" panose="020B0604020202020204" charset="-94"/>
              </a:rPr>
              <a:t> çocuklara dönük olmalıdır.</a:t>
            </a:r>
          </a:p>
          <a:p>
            <a:pPr algn="just"/>
            <a:endParaRPr lang="tr-TR" dirty="0">
              <a:latin typeface="Kulim Park Light" panose="020B0604020202020204" charset="-94"/>
            </a:endParaRPr>
          </a:p>
        </p:txBody>
      </p:sp>
    </p:spTree>
    <p:extLst>
      <p:ext uri="{BB962C8B-B14F-4D97-AF65-F5344CB8AC3E}">
        <p14:creationId xmlns:p14="http://schemas.microsoft.com/office/powerpoint/2010/main" val="348630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
        <p:nvSpPr>
          <p:cNvPr id="2" name="Metin kutusu 1">
            <a:extLst>
              <a:ext uri="{FF2B5EF4-FFF2-40B4-BE49-F238E27FC236}">
                <a16:creationId xmlns:a16="http://schemas.microsoft.com/office/drawing/2014/main" xmlns="" id="{3F29614D-D987-4FE2-89EB-90543193F851}"/>
              </a:ext>
            </a:extLst>
          </p:cNvPr>
          <p:cNvSpPr txBox="1"/>
          <p:nvPr/>
        </p:nvSpPr>
        <p:spPr>
          <a:xfrm>
            <a:off x="381073" y="1057607"/>
            <a:ext cx="5215200" cy="3539430"/>
          </a:xfrm>
          <a:prstGeom prst="rect">
            <a:avLst/>
          </a:prstGeom>
          <a:noFill/>
        </p:spPr>
        <p:txBody>
          <a:bodyPr wrap="square" rtlCol="0">
            <a:spAutoFit/>
          </a:bodyPr>
          <a:lstStyle/>
          <a:p>
            <a:pPr algn="just"/>
            <a:r>
              <a:rPr lang="tr-TR" sz="1600" b="1" dirty="0">
                <a:latin typeface="Kulim Park Light" panose="020B0604020202020204" charset="-94"/>
              </a:rPr>
              <a:t>6. Kitapla tanışma:</a:t>
            </a:r>
          </a:p>
          <a:p>
            <a:pPr algn="just"/>
            <a:r>
              <a:rPr lang="tr-TR" sz="1600" dirty="0">
                <a:latin typeface="Kulim Park Light" panose="020B0604020202020204" charset="-94"/>
              </a:rPr>
              <a:t>Gerekli düzenlemelerin ardından etkileşimli kitap okuma programının uygulayıcısı çocukları kitapla tanıştırır. Uygulayıcı, kitabın biçimsel özelliklerini çocuklara sunar. İlk okumalarda </a:t>
            </a:r>
            <a:r>
              <a:rPr lang="tr-TR" sz="1600" dirty="0" err="1">
                <a:latin typeface="Kulim Park Light" panose="020B0604020202020204" charset="-94"/>
              </a:rPr>
              <a:t>önkapak</a:t>
            </a:r>
            <a:r>
              <a:rPr lang="tr-TR" sz="1600" dirty="0">
                <a:latin typeface="Kulim Park Light" panose="020B0604020202020204" charset="-94"/>
              </a:rPr>
              <a:t>, </a:t>
            </a:r>
            <a:r>
              <a:rPr lang="tr-TR" sz="1600" dirty="0" err="1">
                <a:latin typeface="Kulim Park Light" panose="020B0604020202020204" charset="-94"/>
              </a:rPr>
              <a:t>arkakapak</a:t>
            </a:r>
            <a:r>
              <a:rPr lang="tr-TR" sz="1600" dirty="0">
                <a:latin typeface="Kulim Park Light" panose="020B0604020202020204" charset="-94"/>
              </a:rPr>
              <a:t>, kitabın sırt kısmı ve kitabın adı, kitabın içinde birden çok sayfa olduğu çocuklara gösterilmelidir.</a:t>
            </a:r>
          </a:p>
          <a:p>
            <a:pPr algn="just"/>
            <a:r>
              <a:rPr lang="tr-TR" sz="1600" dirty="0">
                <a:latin typeface="Kulim Park Light" panose="020B0604020202020204" charset="-94"/>
              </a:rPr>
              <a:t>Daha sonra </a:t>
            </a:r>
            <a:r>
              <a:rPr lang="tr-TR" sz="1600" dirty="0" err="1">
                <a:latin typeface="Kulim Park Light" panose="020B0604020202020204" charset="-94"/>
              </a:rPr>
              <a:t>önkapakta</a:t>
            </a:r>
            <a:r>
              <a:rPr lang="tr-TR" sz="1600" dirty="0">
                <a:latin typeface="Kulim Park Light" panose="020B0604020202020204" charset="-94"/>
              </a:rPr>
              <a:t> yer alan başlık parmak ile takip edilerek sesli olarak okunmalıdır. Bu sayede çocuklar farklı sözcükleri tanımaya, yazı farkındalığına ve sözcüklerin boşluklarla ayrıldığını </a:t>
            </a:r>
            <a:r>
              <a:rPr lang="tr-TR" sz="1600" dirty="0" err="1">
                <a:latin typeface="Kulim Park Light" panose="020B0604020202020204" charset="-94"/>
              </a:rPr>
              <a:t>farketmeye</a:t>
            </a:r>
            <a:r>
              <a:rPr lang="tr-TR" sz="1600" dirty="0">
                <a:latin typeface="Kulim Park Light" panose="020B0604020202020204" charset="-94"/>
              </a:rPr>
              <a:t> karşı ilk adım atılacaktır.</a:t>
            </a:r>
          </a:p>
          <a:p>
            <a:pPr algn="just"/>
            <a:r>
              <a:rPr lang="tr-TR" sz="1600" b="1" u="sng" dirty="0">
                <a:latin typeface="Kulim Park Light" panose="020B0604020202020204" charset="-94"/>
              </a:rPr>
              <a:t>Kitabın yazarı, resimleyen kişi, yayınevi adı </a:t>
            </a:r>
            <a:r>
              <a:rPr lang="tr-TR" sz="1600" dirty="0">
                <a:latin typeface="Kulim Park Light" panose="020B0604020202020204" charset="-94"/>
              </a:rPr>
              <a:t>yüksek sesle okunurken parmakla gösterilmelidir. </a:t>
            </a:r>
          </a:p>
        </p:txBody>
      </p:sp>
    </p:spTree>
    <p:extLst>
      <p:ext uri="{BB962C8B-B14F-4D97-AF65-F5344CB8AC3E}">
        <p14:creationId xmlns:p14="http://schemas.microsoft.com/office/powerpoint/2010/main" val="153298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 nedir?</a:t>
            </a:r>
            <a:endParaRPr dirty="0"/>
          </a:p>
        </p:txBody>
      </p:sp>
      <p:sp>
        <p:nvSpPr>
          <p:cNvPr id="184" name="Google Shape;184;p19"/>
          <p:cNvSpPr txBox="1">
            <a:spLocks noGrp="1"/>
          </p:cNvSpPr>
          <p:nvPr>
            <p:ph type="body" idx="1"/>
          </p:nvPr>
        </p:nvSpPr>
        <p:spPr>
          <a:xfrm>
            <a:off x="457200" y="1592600"/>
            <a:ext cx="5215200" cy="2944800"/>
          </a:xfrm>
          <a:prstGeom prst="rect">
            <a:avLst/>
          </a:prstGeom>
        </p:spPr>
        <p:txBody>
          <a:bodyPr spcFirstLastPara="1" wrap="square" lIns="0" tIns="0" rIns="0" bIns="0" anchor="t" anchorCtr="0">
            <a:noAutofit/>
          </a:bodyPr>
          <a:lstStyle/>
          <a:p>
            <a:pPr marL="457200" lvl="0" indent="-368300" algn="just" rtl="0">
              <a:spcBef>
                <a:spcPts val="600"/>
              </a:spcBef>
              <a:spcAft>
                <a:spcPts val="0"/>
              </a:spcAft>
              <a:buSzPts val="2200"/>
              <a:buChar char="●"/>
            </a:pPr>
            <a:r>
              <a:rPr lang="tr-TR" sz="1800" dirty="0"/>
              <a:t>Etkileşimli kitap okuma, çocuklarla kitap okunurken yetişkinlerin sergilediği okuma etkileşimlerine dayalı bir süreçtir. </a:t>
            </a:r>
          </a:p>
          <a:p>
            <a:pPr marL="457200" lvl="0" indent="-368300" algn="just" rtl="0">
              <a:spcBef>
                <a:spcPts val="600"/>
              </a:spcBef>
              <a:spcAft>
                <a:spcPts val="0"/>
              </a:spcAft>
              <a:buSzPts val="2200"/>
              <a:buChar char="●"/>
            </a:pPr>
            <a:r>
              <a:rPr lang="tr-TR" sz="1800" dirty="0"/>
              <a:t>Bu etkileşimler açık ve kısa uçlu sorular sormak, çocukların sorularını ek sorularla takip etmek, çocukların söylediklerini tekrar etmek ve genişletmek, çocukları kitap okuma sürecine dahil etmek ve çocukların ilgilerini takip etmektir </a:t>
            </a:r>
            <a:endParaRPr sz="1800"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
        <p:nvSpPr>
          <p:cNvPr id="2" name="Metin kutusu 1">
            <a:extLst>
              <a:ext uri="{FF2B5EF4-FFF2-40B4-BE49-F238E27FC236}">
                <a16:creationId xmlns:a16="http://schemas.microsoft.com/office/drawing/2014/main" xmlns="" id="{3F29614D-D987-4FE2-89EB-90543193F851}"/>
              </a:ext>
            </a:extLst>
          </p:cNvPr>
          <p:cNvSpPr txBox="1"/>
          <p:nvPr/>
        </p:nvSpPr>
        <p:spPr>
          <a:xfrm>
            <a:off x="381073" y="1294477"/>
            <a:ext cx="5215200" cy="2554545"/>
          </a:xfrm>
          <a:prstGeom prst="rect">
            <a:avLst/>
          </a:prstGeom>
          <a:noFill/>
        </p:spPr>
        <p:txBody>
          <a:bodyPr wrap="square" rtlCol="0">
            <a:spAutoFit/>
          </a:bodyPr>
          <a:lstStyle/>
          <a:p>
            <a:pPr algn="just"/>
            <a:r>
              <a:rPr lang="tr-TR" sz="1600" b="1" dirty="0">
                <a:latin typeface="Kulim Park Light" panose="020B0604020202020204" charset="-94"/>
              </a:rPr>
              <a:t>7. Açık uçlu sorular yoluyla çocukların tahminde bulunmasını sağlama</a:t>
            </a:r>
          </a:p>
          <a:p>
            <a:pPr algn="just"/>
            <a:r>
              <a:rPr lang="tr-TR" sz="1600" dirty="0">
                <a:latin typeface="Kulim Park Light" panose="020B0604020202020204" charset="-94"/>
              </a:rPr>
              <a:t>Çocukların var olan sözcük dağarcığını geliştirmek için açık uçlu sorular etkileşimli kitap okuma programında kullanılmaktadır. Bu sayede çocuklar bilgilerini kullanır ve öykünün anlaşılması kolaylaşmaktadır. Bu nedenle uygulayıcı kitabın ismi ve </a:t>
            </a:r>
            <a:r>
              <a:rPr lang="tr-TR" sz="1600" dirty="0" err="1">
                <a:latin typeface="Kulim Park Light" panose="020B0604020202020204" charset="-94"/>
              </a:rPr>
              <a:t>önkapağını</a:t>
            </a:r>
            <a:r>
              <a:rPr lang="tr-TR" sz="1600" dirty="0">
                <a:latin typeface="Kulim Park Light" panose="020B0604020202020204" charset="-94"/>
              </a:rPr>
              <a:t> çocuklara sunarken çocukların dikkati çekmeli ve kitabın ne hakkında olabileceği, ne tür olaylar geçebileceğine dair tahminlerde bulunmasını istemelidir.</a:t>
            </a:r>
          </a:p>
        </p:txBody>
      </p:sp>
    </p:spTree>
    <p:extLst>
      <p:ext uri="{BB962C8B-B14F-4D97-AF65-F5344CB8AC3E}">
        <p14:creationId xmlns:p14="http://schemas.microsoft.com/office/powerpoint/2010/main" val="251576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ÖNCESİ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
        <p:nvSpPr>
          <p:cNvPr id="2" name="Metin kutusu 1">
            <a:extLst>
              <a:ext uri="{FF2B5EF4-FFF2-40B4-BE49-F238E27FC236}">
                <a16:creationId xmlns:a16="http://schemas.microsoft.com/office/drawing/2014/main" xmlns="" id="{3F29614D-D987-4FE2-89EB-90543193F851}"/>
              </a:ext>
            </a:extLst>
          </p:cNvPr>
          <p:cNvSpPr txBox="1"/>
          <p:nvPr/>
        </p:nvSpPr>
        <p:spPr>
          <a:xfrm>
            <a:off x="381073" y="1235109"/>
            <a:ext cx="5215200" cy="3046988"/>
          </a:xfrm>
          <a:prstGeom prst="rect">
            <a:avLst/>
          </a:prstGeom>
          <a:noFill/>
        </p:spPr>
        <p:txBody>
          <a:bodyPr wrap="square" rtlCol="0">
            <a:spAutoFit/>
          </a:bodyPr>
          <a:lstStyle/>
          <a:p>
            <a:pPr algn="just"/>
            <a:r>
              <a:rPr lang="tr-TR" sz="1600" b="1" dirty="0">
                <a:latin typeface="Kulim Park Light" panose="020B0604020202020204" charset="-94"/>
              </a:rPr>
              <a:t>8. Çocuklardan gelen yanıtların yeniden düzenlenmesi</a:t>
            </a:r>
          </a:p>
          <a:p>
            <a:pPr algn="just"/>
            <a:r>
              <a:rPr lang="tr-TR" sz="1600" dirty="0">
                <a:latin typeface="Kulim Park Light" panose="020B0604020202020204" charset="-94"/>
              </a:rPr>
              <a:t>Uygulayıcı çocuklardan gelen yanıtları dikkatli bir şekilde değerlendirmeli ve bu yanıtlar yeni ifade ve sözcükler eklenerek genişletilmelidir. Bu genişletme çocuklara duygu ve düşüncelerini ifade etmekte model olacaktır. Örneğin uygulayıcı kitabın kapak resmini göstererek ‘sizce buradaki kuş ne yapıyor?’ gibi açık uçlu soru sorduğunda çocuklar ‘uçuyor’ şeklinde yanıt verebilir. Uygulayıcı ‘evet, kuş kanatlarını açmış, gökyüzünde uçuyor’ şeklinde tekrar düzenleyerek ifade etmelidir. </a:t>
            </a:r>
          </a:p>
          <a:p>
            <a:pPr algn="just"/>
            <a:r>
              <a:rPr lang="tr-TR" sz="1600" dirty="0">
                <a:latin typeface="Kulim Park Light" panose="020B0604020202020204" charset="-94"/>
              </a:rPr>
              <a:t>Etkileşimli kitap okuma programında bahsedilen okuma öncesi adımlar programın etkililiği çok önemlidir </a:t>
            </a:r>
          </a:p>
        </p:txBody>
      </p:sp>
    </p:spTree>
    <p:extLst>
      <p:ext uri="{BB962C8B-B14F-4D97-AF65-F5344CB8AC3E}">
        <p14:creationId xmlns:p14="http://schemas.microsoft.com/office/powerpoint/2010/main" val="1525226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graphicFrame>
        <p:nvGraphicFramePr>
          <p:cNvPr id="8" name="Tablo 7">
            <a:extLst>
              <a:ext uri="{FF2B5EF4-FFF2-40B4-BE49-F238E27FC236}">
                <a16:creationId xmlns:a16="http://schemas.microsoft.com/office/drawing/2014/main" xmlns="" id="{52BECA79-90BD-4A49-BBF6-0C3F6072D615}"/>
              </a:ext>
            </a:extLst>
          </p:cNvPr>
          <p:cNvGraphicFramePr>
            <a:graphicFrameLocks noGrp="1"/>
          </p:cNvGraphicFramePr>
          <p:nvPr>
            <p:extLst>
              <p:ext uri="{D42A27DB-BD31-4B8C-83A1-F6EECF244321}">
                <p14:modId xmlns:p14="http://schemas.microsoft.com/office/powerpoint/2010/main" val="2352409777"/>
              </p:ext>
            </p:extLst>
          </p:nvPr>
        </p:nvGraphicFramePr>
        <p:xfrm>
          <a:off x="193085" y="1059180"/>
          <a:ext cx="5591176" cy="3957320"/>
        </p:xfrm>
        <a:graphic>
          <a:graphicData uri="http://schemas.openxmlformats.org/drawingml/2006/table">
            <a:tbl>
              <a:tblPr firstRow="1" bandRow="1">
                <a:tableStyleId>{AD605590-3ECE-467E-98B3-69553F6CECB4}</a:tableStyleId>
              </a:tblPr>
              <a:tblGrid>
                <a:gridCol w="1581150">
                  <a:extLst>
                    <a:ext uri="{9D8B030D-6E8A-4147-A177-3AD203B41FA5}">
                      <a16:colId xmlns:a16="http://schemas.microsoft.com/office/drawing/2014/main" xmlns="" val="1610946212"/>
                    </a:ext>
                  </a:extLst>
                </a:gridCol>
                <a:gridCol w="4010026">
                  <a:extLst>
                    <a:ext uri="{9D8B030D-6E8A-4147-A177-3AD203B41FA5}">
                      <a16:colId xmlns:a16="http://schemas.microsoft.com/office/drawing/2014/main" xmlns="" val="1010375994"/>
                    </a:ext>
                  </a:extLst>
                </a:gridCol>
              </a:tblGrid>
              <a:tr h="370840">
                <a:tc rowSpan="10">
                  <a:txBody>
                    <a:bodyPr/>
                    <a:lstStyle/>
                    <a:p>
                      <a:endParaRPr lang="tr-TR" sz="1200" dirty="0">
                        <a:latin typeface="Kulim Park" panose="020B0604020202020204" charset="-94"/>
                      </a:endParaRPr>
                    </a:p>
                    <a:p>
                      <a:endParaRPr lang="tr-TR" sz="1200" dirty="0">
                        <a:latin typeface="Kulim Park" panose="020B0604020202020204" charset="-94"/>
                      </a:endParaRPr>
                    </a:p>
                    <a:p>
                      <a:endParaRPr lang="tr-TR" sz="1200" dirty="0">
                        <a:latin typeface="Kulim Park" panose="020B0604020202020204" charset="-94"/>
                      </a:endParaRPr>
                    </a:p>
                    <a:p>
                      <a:endParaRPr lang="tr-TR" sz="1200" dirty="0">
                        <a:latin typeface="Kulim Park" panose="020B0604020202020204" charset="-94"/>
                      </a:endParaRPr>
                    </a:p>
                    <a:p>
                      <a:endParaRPr lang="tr-TR" sz="1200" dirty="0">
                        <a:latin typeface="Kulim Park" panose="020B0604020202020204" charset="-94"/>
                      </a:endParaRPr>
                    </a:p>
                    <a:p>
                      <a:r>
                        <a:rPr lang="tr-TR" sz="1200" dirty="0">
                          <a:latin typeface="Kulim Park" panose="020B0604020202020204" charset="-94"/>
                        </a:rPr>
                        <a:t>Okuma sırası EKOP uygulama adımları</a:t>
                      </a:r>
                    </a:p>
                  </a:txBody>
                  <a:tcPr/>
                </a:tc>
                <a:tc>
                  <a:txBody>
                    <a:bodyPr/>
                    <a:lstStyle/>
                    <a:p>
                      <a:r>
                        <a:rPr lang="tr-TR" sz="1200" dirty="0">
                          <a:latin typeface="Kulim Park" panose="020B0604020202020204" charset="-94"/>
                        </a:rPr>
                        <a:t>Hedef sözcüklerin anlamlarının açıklanması</a:t>
                      </a:r>
                    </a:p>
                  </a:txBody>
                  <a:tcPr/>
                </a:tc>
                <a:extLst>
                  <a:ext uri="{0D108BD9-81ED-4DB2-BD59-A6C34878D82A}">
                    <a16:rowId xmlns:a16="http://schemas.microsoft.com/office/drawing/2014/main" xmlns="" val="3329230049"/>
                  </a:ext>
                </a:extLst>
              </a:tr>
              <a:tr h="370840">
                <a:tc vMerge="1">
                  <a:txBody>
                    <a:bodyPr/>
                    <a:lstStyle/>
                    <a:p>
                      <a:endParaRPr lang="tr-TR"/>
                    </a:p>
                  </a:txBody>
                  <a:tcPr/>
                </a:tc>
                <a:tc>
                  <a:txBody>
                    <a:bodyPr/>
                    <a:lstStyle/>
                    <a:p>
                      <a:r>
                        <a:rPr lang="tr-TR" sz="1200" dirty="0">
                          <a:latin typeface="Kulim Park" panose="020B0604020202020204" charset="-94"/>
                        </a:rPr>
                        <a:t>Hedef sözcüklerin anlamlarının resimlerle ve ek materyallerle desteklenmesi</a:t>
                      </a:r>
                    </a:p>
                  </a:txBody>
                  <a:tcPr/>
                </a:tc>
                <a:extLst>
                  <a:ext uri="{0D108BD9-81ED-4DB2-BD59-A6C34878D82A}">
                    <a16:rowId xmlns:a16="http://schemas.microsoft.com/office/drawing/2014/main" xmlns="" val="2438417008"/>
                  </a:ext>
                </a:extLst>
              </a:tr>
              <a:tr h="370840">
                <a:tc vMerge="1">
                  <a:txBody>
                    <a:bodyPr/>
                    <a:lstStyle/>
                    <a:p>
                      <a:endParaRPr lang="tr-TR"/>
                    </a:p>
                  </a:txBody>
                  <a:tcPr/>
                </a:tc>
                <a:tc>
                  <a:txBody>
                    <a:bodyPr/>
                    <a:lstStyle/>
                    <a:p>
                      <a:r>
                        <a:rPr lang="tr-TR" sz="1200" dirty="0">
                          <a:latin typeface="Kulim Park" panose="020B0604020202020204" charset="-94"/>
                        </a:rPr>
                        <a:t>Çocukların kendi yaşamları ile ilişkilendirebilecekleri örneklerin sunulması</a:t>
                      </a:r>
                    </a:p>
                  </a:txBody>
                  <a:tcPr/>
                </a:tc>
                <a:extLst>
                  <a:ext uri="{0D108BD9-81ED-4DB2-BD59-A6C34878D82A}">
                    <a16:rowId xmlns:a16="http://schemas.microsoft.com/office/drawing/2014/main" xmlns="" val="136739532"/>
                  </a:ext>
                </a:extLst>
              </a:tr>
              <a:tr h="370840">
                <a:tc vMerge="1">
                  <a:txBody>
                    <a:bodyPr/>
                    <a:lstStyle/>
                    <a:p>
                      <a:endParaRPr lang="tr-TR"/>
                    </a:p>
                  </a:txBody>
                  <a:tcPr/>
                </a:tc>
                <a:tc>
                  <a:txBody>
                    <a:bodyPr/>
                    <a:lstStyle/>
                    <a:p>
                      <a:r>
                        <a:rPr lang="tr-TR" sz="1200" dirty="0">
                          <a:latin typeface="Kulim Park" panose="020B0604020202020204" charset="-94"/>
                        </a:rPr>
                        <a:t>Hedef sözcüklerin anlamlarının tekrarlanması</a:t>
                      </a:r>
                    </a:p>
                  </a:txBody>
                  <a:tcPr/>
                </a:tc>
                <a:extLst>
                  <a:ext uri="{0D108BD9-81ED-4DB2-BD59-A6C34878D82A}">
                    <a16:rowId xmlns:a16="http://schemas.microsoft.com/office/drawing/2014/main" xmlns="" val="170196482"/>
                  </a:ext>
                </a:extLst>
              </a:tr>
              <a:tr h="370840">
                <a:tc vMerge="1">
                  <a:txBody>
                    <a:bodyPr/>
                    <a:lstStyle/>
                    <a:p>
                      <a:endParaRPr lang="tr-TR"/>
                    </a:p>
                  </a:txBody>
                  <a:tcPr/>
                </a:tc>
                <a:tc>
                  <a:txBody>
                    <a:bodyPr/>
                    <a:lstStyle/>
                    <a:p>
                      <a:r>
                        <a:rPr lang="tr-TR" sz="1200" dirty="0">
                          <a:latin typeface="Kulim Park" panose="020B0604020202020204" charset="-94"/>
                        </a:rPr>
                        <a:t>Geçmiş deneyimler ile öykünün içeriğinin ve hedef sözcüklerin anlamlarının desteklenmesi</a:t>
                      </a:r>
                    </a:p>
                  </a:txBody>
                  <a:tcPr/>
                </a:tc>
                <a:extLst>
                  <a:ext uri="{0D108BD9-81ED-4DB2-BD59-A6C34878D82A}">
                    <a16:rowId xmlns:a16="http://schemas.microsoft.com/office/drawing/2014/main" xmlns="" val="399416972"/>
                  </a:ext>
                </a:extLst>
              </a:tr>
              <a:tr h="370840">
                <a:tc vMerge="1">
                  <a:txBody>
                    <a:bodyPr/>
                    <a:lstStyle/>
                    <a:p>
                      <a:endParaRPr lang="tr-TR"/>
                    </a:p>
                  </a:txBody>
                  <a:tcPr/>
                </a:tc>
                <a:tc>
                  <a:txBody>
                    <a:bodyPr/>
                    <a:lstStyle/>
                    <a:p>
                      <a:r>
                        <a:rPr lang="tr-TR" sz="1200" dirty="0" err="1">
                          <a:latin typeface="Kulim Park" panose="020B0604020202020204" charset="-94"/>
                        </a:rPr>
                        <a:t>Sesbilgisel</a:t>
                      </a:r>
                      <a:r>
                        <a:rPr lang="tr-TR" sz="1200" dirty="0">
                          <a:latin typeface="Kulim Park" panose="020B0604020202020204" charset="-94"/>
                        </a:rPr>
                        <a:t> farkındalık ve yazı farkındalığı becerilerinin desteklenmesi</a:t>
                      </a:r>
                    </a:p>
                  </a:txBody>
                  <a:tcPr/>
                </a:tc>
                <a:extLst>
                  <a:ext uri="{0D108BD9-81ED-4DB2-BD59-A6C34878D82A}">
                    <a16:rowId xmlns:a16="http://schemas.microsoft.com/office/drawing/2014/main" xmlns="" val="3201043977"/>
                  </a:ext>
                </a:extLst>
              </a:tr>
              <a:tr h="370840">
                <a:tc vMerge="1">
                  <a:txBody>
                    <a:bodyPr/>
                    <a:lstStyle/>
                    <a:p>
                      <a:endParaRPr lang="tr-TR"/>
                    </a:p>
                  </a:txBody>
                  <a:tcPr/>
                </a:tc>
                <a:tc>
                  <a:txBody>
                    <a:bodyPr/>
                    <a:lstStyle/>
                    <a:p>
                      <a:r>
                        <a:rPr lang="tr-TR" sz="1200" dirty="0">
                          <a:latin typeface="Kulim Park" panose="020B0604020202020204" charset="-94"/>
                        </a:rPr>
                        <a:t>5N 1K sorularının sorulması</a:t>
                      </a:r>
                    </a:p>
                  </a:txBody>
                  <a:tcPr/>
                </a:tc>
                <a:extLst>
                  <a:ext uri="{0D108BD9-81ED-4DB2-BD59-A6C34878D82A}">
                    <a16:rowId xmlns:a16="http://schemas.microsoft.com/office/drawing/2014/main" xmlns="" val="1335264477"/>
                  </a:ext>
                </a:extLst>
              </a:tr>
              <a:tr h="370840">
                <a:tc vMerge="1">
                  <a:txBody>
                    <a:bodyPr/>
                    <a:lstStyle/>
                    <a:p>
                      <a:endParaRPr lang="tr-TR" dirty="0"/>
                    </a:p>
                  </a:txBody>
                  <a:tcPr/>
                </a:tc>
                <a:tc>
                  <a:txBody>
                    <a:bodyPr/>
                    <a:lstStyle/>
                    <a:p>
                      <a:r>
                        <a:rPr lang="tr-TR" sz="1200" dirty="0">
                          <a:latin typeface="Kulim Park" panose="020B0604020202020204" charset="-94"/>
                        </a:rPr>
                        <a:t>Açık uçlu soruların sorulması</a:t>
                      </a:r>
                    </a:p>
                  </a:txBody>
                  <a:tcPr/>
                </a:tc>
                <a:extLst>
                  <a:ext uri="{0D108BD9-81ED-4DB2-BD59-A6C34878D82A}">
                    <a16:rowId xmlns:a16="http://schemas.microsoft.com/office/drawing/2014/main" xmlns="" val="2032482286"/>
                  </a:ext>
                </a:extLst>
              </a:tr>
              <a:tr h="370840">
                <a:tc vMerge="1">
                  <a:txBody>
                    <a:bodyPr/>
                    <a:lstStyle/>
                    <a:p>
                      <a:endParaRPr lang="tr-TR" dirty="0">
                        <a:latin typeface="Kulim Park" panose="020B0604020202020204" charset="-94"/>
                      </a:endParaRPr>
                    </a:p>
                  </a:txBody>
                  <a:tcPr/>
                </a:tc>
                <a:tc>
                  <a:txBody>
                    <a:bodyPr/>
                    <a:lstStyle/>
                    <a:p>
                      <a:r>
                        <a:rPr lang="tr-TR" sz="1200" dirty="0">
                          <a:latin typeface="Kulim Park" panose="020B0604020202020204" charset="-94"/>
                        </a:rPr>
                        <a:t>Tekrarlar ve genişletmelerin kullanımı</a:t>
                      </a:r>
                    </a:p>
                  </a:txBody>
                  <a:tcPr/>
                </a:tc>
                <a:extLst>
                  <a:ext uri="{0D108BD9-81ED-4DB2-BD59-A6C34878D82A}">
                    <a16:rowId xmlns:a16="http://schemas.microsoft.com/office/drawing/2014/main" xmlns="" val="478216787"/>
                  </a:ext>
                </a:extLst>
              </a:tr>
              <a:tr h="0">
                <a:tc vMerge="1">
                  <a:txBody>
                    <a:bodyPr/>
                    <a:lstStyle/>
                    <a:p>
                      <a:endParaRPr lang="tr-TR" dirty="0">
                        <a:latin typeface="Kulim Park" panose="020B0604020202020204" charset="-94"/>
                      </a:endParaRPr>
                    </a:p>
                  </a:txBody>
                  <a:tcPr/>
                </a:tc>
                <a:tc>
                  <a:txBody>
                    <a:bodyPr/>
                    <a:lstStyle/>
                    <a:p>
                      <a:r>
                        <a:rPr lang="tr-TR" sz="1200" dirty="0">
                          <a:latin typeface="Kulim Park" panose="020B0604020202020204" charset="-94"/>
                        </a:rPr>
                        <a:t>Cümle tamamlama ile sözcük dağarcığının desteklenmesi</a:t>
                      </a:r>
                    </a:p>
                  </a:txBody>
                  <a:tcPr/>
                </a:tc>
                <a:extLst>
                  <a:ext uri="{0D108BD9-81ED-4DB2-BD59-A6C34878D82A}">
                    <a16:rowId xmlns:a16="http://schemas.microsoft.com/office/drawing/2014/main" xmlns="" val="1446894469"/>
                  </a:ext>
                </a:extLst>
              </a:tr>
            </a:tbl>
          </a:graphicData>
        </a:graphic>
      </p:graphicFrame>
      <p:sp>
        <p:nvSpPr>
          <p:cNvPr id="10" name="Metin kutusu 9">
            <a:extLst>
              <a:ext uri="{FF2B5EF4-FFF2-40B4-BE49-F238E27FC236}">
                <a16:creationId xmlns:a16="http://schemas.microsoft.com/office/drawing/2014/main" xmlns="" id="{B3777093-741E-4DE5-816B-590DD469450A}"/>
              </a:ext>
            </a:extLst>
          </p:cNvPr>
          <p:cNvSpPr txBox="1"/>
          <p:nvPr/>
        </p:nvSpPr>
        <p:spPr>
          <a:xfrm>
            <a:off x="5695052" y="4739501"/>
            <a:ext cx="2686050" cy="276999"/>
          </a:xfrm>
          <a:prstGeom prst="rect">
            <a:avLst/>
          </a:prstGeom>
          <a:noFill/>
        </p:spPr>
        <p:txBody>
          <a:bodyPr wrap="square" rtlCol="0">
            <a:spAutoFit/>
          </a:bodyPr>
          <a:lstStyle/>
          <a:p>
            <a:r>
              <a:rPr lang="tr-TR" sz="1200" dirty="0" err="1">
                <a:latin typeface="Kulim Park" panose="020B0604020202020204" charset="-94"/>
              </a:rPr>
              <a:t>Akoğlu’dan</a:t>
            </a:r>
            <a:r>
              <a:rPr lang="tr-TR" sz="1200" dirty="0">
                <a:latin typeface="Kulim Park" panose="020B0604020202020204" charset="-94"/>
              </a:rPr>
              <a:t> (2016) </a:t>
            </a:r>
            <a:r>
              <a:rPr lang="tr-TR" sz="1200" dirty="0" smtClean="0">
                <a:latin typeface="Kulim Park" panose="020B0604020202020204" charset="-94"/>
              </a:rPr>
              <a:t>.</a:t>
            </a:r>
            <a:endParaRPr lang="tr-TR" sz="1200" dirty="0">
              <a:latin typeface="Kulim Park" panose="020B0604020202020204" charset="-94"/>
            </a:endParaRPr>
          </a:p>
        </p:txBody>
      </p:sp>
    </p:spTree>
    <p:extLst>
      <p:ext uri="{BB962C8B-B14F-4D97-AF65-F5344CB8AC3E}">
        <p14:creationId xmlns:p14="http://schemas.microsoft.com/office/powerpoint/2010/main" val="753634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sp>
        <p:nvSpPr>
          <p:cNvPr id="3" name="Metin kutusu 2">
            <a:extLst>
              <a:ext uri="{FF2B5EF4-FFF2-40B4-BE49-F238E27FC236}">
                <a16:creationId xmlns:a16="http://schemas.microsoft.com/office/drawing/2014/main" xmlns="" id="{8BD70A18-B02F-4E4D-AF8A-699744BD8070}"/>
              </a:ext>
            </a:extLst>
          </p:cNvPr>
          <p:cNvSpPr txBox="1"/>
          <p:nvPr/>
        </p:nvSpPr>
        <p:spPr>
          <a:xfrm>
            <a:off x="381073" y="1687393"/>
            <a:ext cx="5215200" cy="2554545"/>
          </a:xfrm>
          <a:prstGeom prst="rect">
            <a:avLst/>
          </a:prstGeom>
          <a:noFill/>
        </p:spPr>
        <p:txBody>
          <a:bodyPr wrap="square" rtlCol="0">
            <a:spAutoFit/>
          </a:bodyPr>
          <a:lstStyle/>
          <a:p>
            <a:pPr algn="just"/>
            <a:r>
              <a:rPr lang="tr-TR" sz="1600" b="1" dirty="0">
                <a:latin typeface="Kulim Park Light" panose="020B0604020202020204" charset="-94"/>
              </a:rPr>
              <a:t>1.Hedef sözcüklerin anlamlarının açıklanması:</a:t>
            </a:r>
          </a:p>
          <a:p>
            <a:pPr algn="just"/>
            <a:r>
              <a:rPr lang="tr-TR" sz="1600" dirty="0">
                <a:latin typeface="Kulim Park Light" panose="020B0604020202020204" charset="-94"/>
              </a:rPr>
              <a:t>Etkileşimli kitap okuma programı sürecinde hedef sözcüklerin anlamlarına uygun olarak açıklanması önemlidir. Yapılacak olan bu açıklamalar sözcüğün tanımını bularak bu sözcüğü çocukların sözcük dağarcığında var olan kelimelerle somutlaştırarak anlatılması gerekmektedir. Uygulayıcı okunan hikayede hedef sözcüklerden başka bilinmeyen sözcük olması durumunda </a:t>
            </a:r>
            <a:r>
              <a:rPr lang="tr-TR" sz="1600" dirty="0" smtClean="0">
                <a:latin typeface="Kulim Park Light" panose="020B0604020202020204" charset="-94"/>
              </a:rPr>
              <a:t> </a:t>
            </a:r>
            <a:r>
              <a:rPr lang="tr-TR" sz="1600" dirty="0">
                <a:latin typeface="Kulim Park Light" panose="020B0604020202020204" charset="-94"/>
              </a:rPr>
              <a:t>hazırlıklı olmalıdır.</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100163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687393"/>
            <a:ext cx="5215200" cy="2308324"/>
          </a:xfrm>
          <a:prstGeom prst="rect">
            <a:avLst/>
          </a:prstGeom>
          <a:noFill/>
        </p:spPr>
        <p:txBody>
          <a:bodyPr wrap="square" rtlCol="0">
            <a:spAutoFit/>
          </a:bodyPr>
          <a:lstStyle/>
          <a:p>
            <a:pPr algn="just"/>
            <a:r>
              <a:rPr lang="tr-TR" sz="1600" b="1" dirty="0">
                <a:latin typeface="Kulim Park Light" panose="020B0604020202020204" charset="-94"/>
              </a:rPr>
              <a:t>2. Hedef sözcüklerin anlamlarının resimlerle ve materyallerle desteklenmesi:</a:t>
            </a:r>
          </a:p>
          <a:p>
            <a:pPr algn="just"/>
            <a:r>
              <a:rPr lang="tr-TR" sz="1600" dirty="0">
                <a:latin typeface="Kulim Park Light" panose="020B0604020202020204" charset="-94"/>
              </a:rPr>
              <a:t>Etkileşimli kitap okuma programı kapsamında belirlenen hedef sözcüğe ait resimler tüm çocuklar tarafından kolaylıkla görünmelidir. Resimlerde açık olarak görülmeyen hedef sözcükler noktasında uygulayıcı ek resim ve materyaller sağlayarak çocukların bunları incelemesine imkan sağlamalıdır.</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1714699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687393"/>
            <a:ext cx="5215200" cy="2554545"/>
          </a:xfrm>
          <a:prstGeom prst="rect">
            <a:avLst/>
          </a:prstGeom>
          <a:noFill/>
        </p:spPr>
        <p:txBody>
          <a:bodyPr wrap="square" rtlCol="0">
            <a:spAutoFit/>
          </a:bodyPr>
          <a:lstStyle/>
          <a:p>
            <a:pPr algn="just"/>
            <a:r>
              <a:rPr lang="tr-TR" sz="1600" b="1" dirty="0">
                <a:latin typeface="Kulim Park Light" panose="020B0604020202020204" charset="-94"/>
              </a:rPr>
              <a:t>3. Çocukların kendi yaşamları ile ilişkilendirebilecekleri örneklerin sunulması:</a:t>
            </a:r>
          </a:p>
          <a:p>
            <a:pPr algn="just"/>
            <a:r>
              <a:rPr lang="tr-TR" sz="1600" dirty="0">
                <a:latin typeface="Kulim Park Light" panose="020B0604020202020204" charset="-94"/>
              </a:rPr>
              <a:t>Etkileşimli kitap okuma programı uygulama sırasında kazandırılması amaçlanan sözcükler ile çocukların kendi günlük yaşamları arasında ilişki kurabileceği örnekler verilmelidir. Örneğin, taşıtlarla ilgili bir öyküde ‘çocuklar siz okula hangi taşıtla geldiniz?’ ya da ‘siz hangi taşıtlarla yolculuk yapıyorsunuz?’ Bu taşıtları kim kullanıyor hatırlıyor musunuz?’ gibi sorular yöneltilerek bu ilişki kurulabilir.</a:t>
            </a:r>
          </a:p>
        </p:txBody>
      </p:sp>
    </p:spTree>
    <p:extLst>
      <p:ext uri="{BB962C8B-B14F-4D97-AF65-F5344CB8AC3E}">
        <p14:creationId xmlns:p14="http://schemas.microsoft.com/office/powerpoint/2010/main" val="293283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687393"/>
            <a:ext cx="5215200" cy="2554545"/>
          </a:xfrm>
          <a:prstGeom prst="rect">
            <a:avLst/>
          </a:prstGeom>
          <a:noFill/>
        </p:spPr>
        <p:txBody>
          <a:bodyPr wrap="square" rtlCol="0">
            <a:spAutoFit/>
          </a:bodyPr>
          <a:lstStyle/>
          <a:p>
            <a:pPr algn="just"/>
            <a:r>
              <a:rPr lang="tr-TR" sz="1600" b="1" dirty="0">
                <a:latin typeface="Kulim Park Light" panose="020B0604020202020204" charset="-94"/>
              </a:rPr>
              <a:t>4.Hedef sözcüklerin anlamlarının tekrarlanması:</a:t>
            </a:r>
          </a:p>
          <a:p>
            <a:pPr algn="just"/>
            <a:r>
              <a:rPr lang="tr-TR" sz="1600" dirty="0">
                <a:latin typeface="Kulim Park Light" panose="020B0604020202020204" charset="-94"/>
              </a:rPr>
              <a:t>Etkileşimli kitap okuma programı uygulamalarında hedef sözcüklerin, deyimlerin tekrarlanması hedef stratejilerden birisi olmakla beraber etkileşimli kitap okuma uygulamaları tekrarlı uygulamalara dayanmaktadır. Her etkileşimli kitap okuma uygulaması içerisinde de tekrar durumlarının var olması okul öncesi dönem çocuklarının öğrendiği bilgileri kalıcılaştırmasına imkan sağlamaktadır. </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2870729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687393"/>
            <a:ext cx="5215200" cy="3046988"/>
          </a:xfrm>
          <a:prstGeom prst="rect">
            <a:avLst/>
          </a:prstGeom>
          <a:noFill/>
        </p:spPr>
        <p:txBody>
          <a:bodyPr wrap="square" rtlCol="0">
            <a:spAutoFit/>
          </a:bodyPr>
          <a:lstStyle/>
          <a:p>
            <a:pPr algn="just"/>
            <a:r>
              <a:rPr lang="tr-TR" sz="1600" b="1" dirty="0">
                <a:latin typeface="Kulim Park Light" panose="020B0604020202020204" charset="-94"/>
              </a:rPr>
              <a:t>5. Geçmiş deneyimler ile öykünün içeriğinin ve hedef sözcüklerin anlamlarının desteklenmesi:</a:t>
            </a:r>
          </a:p>
          <a:p>
            <a:pPr algn="just"/>
            <a:r>
              <a:rPr lang="tr-TR" sz="1600" dirty="0">
                <a:latin typeface="Kulim Park Light" panose="020B0604020202020204" charset="-94"/>
              </a:rPr>
              <a:t>Etkileşimli kitap okuma programı uygulamalarında geçmiş deneyimlerle okunan öyküde geçen olayların anlaşılması, hedef sözcüklerin anlamlarının desteklenmesi ve  farklı </a:t>
            </a:r>
            <a:r>
              <a:rPr lang="tr-TR" sz="1600" dirty="0" err="1">
                <a:latin typeface="Kulim Park Light" panose="020B0604020202020204" charset="-94"/>
              </a:rPr>
              <a:t>dilbilgisel</a:t>
            </a:r>
            <a:r>
              <a:rPr lang="tr-TR" sz="1600" dirty="0">
                <a:latin typeface="Kulim Park Light" panose="020B0604020202020204" charset="-94"/>
              </a:rPr>
              <a:t> yapıların kullanılması temeldir. Bilginin işlevselliği kadar bireyin geçmiş deneyimleri ile ilişkisi de öğrenmenin kalıcılığında etkilidir. Çocuklara okunan yeni kitap ile önceden okunan kitap arasında ilişki kurulması ya da günlük hayatta karşılaştıkları durumlarla ilişki kurmak önemlidir.</a:t>
            </a:r>
          </a:p>
          <a:p>
            <a:pPr algn="just"/>
            <a:endParaRPr lang="tr-TR" sz="1600" b="1" dirty="0">
              <a:latin typeface="Kulim Park Light" panose="020B0604020202020204" charset="-94"/>
            </a:endParaRPr>
          </a:p>
        </p:txBody>
      </p:sp>
    </p:spTree>
    <p:extLst>
      <p:ext uri="{BB962C8B-B14F-4D97-AF65-F5344CB8AC3E}">
        <p14:creationId xmlns:p14="http://schemas.microsoft.com/office/powerpoint/2010/main" val="204420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136786"/>
            <a:ext cx="5215200" cy="3539430"/>
          </a:xfrm>
          <a:prstGeom prst="rect">
            <a:avLst/>
          </a:prstGeom>
          <a:noFill/>
        </p:spPr>
        <p:txBody>
          <a:bodyPr wrap="square" rtlCol="0">
            <a:spAutoFit/>
          </a:bodyPr>
          <a:lstStyle/>
          <a:p>
            <a:pPr algn="just"/>
            <a:r>
              <a:rPr lang="tr-TR" sz="1600" b="1" dirty="0">
                <a:latin typeface="Kulim Park Light" panose="020B0604020202020204" charset="-94"/>
              </a:rPr>
              <a:t>6.Sesbilgisel farkındalık ve yazı farkındalığı becerilerinin desteklenmesi:</a:t>
            </a:r>
          </a:p>
          <a:p>
            <a:pPr algn="just"/>
            <a:r>
              <a:rPr lang="tr-TR" sz="1600" dirty="0" err="1">
                <a:latin typeface="Kulim Park Light" panose="020B0604020202020204" charset="-94"/>
              </a:rPr>
              <a:t>Sesbilgisel</a:t>
            </a:r>
            <a:r>
              <a:rPr lang="tr-TR" sz="1600" dirty="0">
                <a:latin typeface="Kulim Park Light" panose="020B0604020202020204" charset="-94"/>
              </a:rPr>
              <a:t> farkındalık ve yazı farkındalığı becerilerinin desteklenmesi etkileşimli kitap okuma programının en güçlü yönlerinden birisidir. Uygulayıcının sözcükleri sesbirimlerine ayırarak, aynı sesbirimiyle başlayan sözcükleri vurgulayarak okuması çocukların </a:t>
            </a:r>
            <a:r>
              <a:rPr lang="tr-TR" sz="1600" dirty="0" err="1">
                <a:latin typeface="Kulim Park Light" panose="020B0604020202020204" charset="-94"/>
              </a:rPr>
              <a:t>sesbirimsel</a:t>
            </a:r>
            <a:r>
              <a:rPr lang="tr-TR" sz="1600" dirty="0">
                <a:latin typeface="Kulim Park Light" panose="020B0604020202020204" charset="-94"/>
              </a:rPr>
              <a:t> organizasyonun farkına varmasını ve sözcük ile sesbirim arasındaki farkı anlayarak gerekli durumlarda bunu diğer sözcüklerde de yapabilmesini sağlayabilmektedir. </a:t>
            </a:r>
            <a:br>
              <a:rPr lang="tr-TR" sz="1600" dirty="0">
                <a:latin typeface="Kulim Park Light" panose="020B0604020202020204" charset="-94"/>
              </a:rPr>
            </a:br>
            <a:r>
              <a:rPr lang="tr-TR" sz="1600" dirty="0">
                <a:latin typeface="Kulim Park Light" panose="020B0604020202020204" charset="-94"/>
              </a:rPr>
              <a:t>Etkileşimli kitap okuma programında kitap tanıtımı gibi süreçlerde parmakla gösterme, yazı yönü, soldan sağa yazım gibi özelliklerin vurgulanması yazı farkındalığını desteklemektedir.</a:t>
            </a:r>
            <a:endParaRPr lang="tr-TR" sz="1600" b="1" dirty="0">
              <a:latin typeface="Kulim Park Light" panose="020B0604020202020204" charset="-94"/>
            </a:endParaRPr>
          </a:p>
        </p:txBody>
      </p:sp>
    </p:spTree>
    <p:extLst>
      <p:ext uri="{BB962C8B-B14F-4D97-AF65-F5344CB8AC3E}">
        <p14:creationId xmlns:p14="http://schemas.microsoft.com/office/powerpoint/2010/main" val="2788790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29</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391355"/>
            <a:ext cx="5215200" cy="2062103"/>
          </a:xfrm>
          <a:prstGeom prst="rect">
            <a:avLst/>
          </a:prstGeom>
          <a:noFill/>
        </p:spPr>
        <p:txBody>
          <a:bodyPr wrap="square" rtlCol="0">
            <a:spAutoFit/>
          </a:bodyPr>
          <a:lstStyle/>
          <a:p>
            <a:pPr algn="just"/>
            <a:r>
              <a:rPr lang="tr-TR" sz="1600" b="1" dirty="0">
                <a:latin typeface="Kulim Park Light" panose="020B0604020202020204" charset="-94"/>
              </a:rPr>
              <a:t>7. 5N1K sorularının kullanılması:</a:t>
            </a:r>
          </a:p>
          <a:p>
            <a:pPr algn="just"/>
            <a:r>
              <a:rPr lang="tr-TR" sz="1600" dirty="0">
                <a:latin typeface="Kulim Park Light" panose="020B0604020202020204" charset="-94"/>
              </a:rPr>
              <a:t>5N1K soruları kullanmak etkileşimli kitap okuma programı uygulamalarında öykünün giriş, gelişme ve sonuç bölümlerinde çocukların öyküyü anlamalarının ve düşüncelerini kendi sözcükleriyle ifade etmek imkanı sağlamaktadır. 5N1K sorularında dağılım önemli olmakla beraber ‘bu ne?’ ve ‘bu kim?’ soruları yerine ‘neden’ ve ‘nasıl’ soruları da yöneltilmelidir.</a:t>
            </a:r>
          </a:p>
        </p:txBody>
      </p:sp>
    </p:spTree>
    <p:extLst>
      <p:ext uri="{BB962C8B-B14F-4D97-AF65-F5344CB8AC3E}">
        <p14:creationId xmlns:p14="http://schemas.microsoft.com/office/powerpoint/2010/main" val="1141834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body" idx="1"/>
          </p:nvPr>
        </p:nvSpPr>
        <p:spPr>
          <a:xfrm>
            <a:off x="457199" y="1592600"/>
            <a:ext cx="5215199" cy="29409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tr-TR" dirty="0"/>
              <a:t>Etkileşimli kitap okuma okul öncesi dönemde yer alan çocuklara kitap okumaktan ziyade etkileşimleri barındıran bir süreçtir. Çocuk pasif dinleyici konumundan uzaklaştırılmaktadır.</a:t>
            </a:r>
          </a:p>
        </p:txBody>
      </p:sp>
      <p:sp>
        <p:nvSpPr>
          <p:cNvPr id="211" name="Google Shape;211;p21"/>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13" name="Google Shape;21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grpSp>
        <p:nvGrpSpPr>
          <p:cNvPr id="214" name="Google Shape;214;p21"/>
          <p:cNvGrpSpPr/>
          <p:nvPr/>
        </p:nvGrpSpPr>
        <p:grpSpPr>
          <a:xfrm>
            <a:off x="7843600" y="2775995"/>
            <a:ext cx="1063404" cy="1257267"/>
            <a:chOff x="7843600" y="2775995"/>
            <a:chExt cx="1063404" cy="1257267"/>
          </a:xfrm>
        </p:grpSpPr>
        <p:sp>
          <p:nvSpPr>
            <p:cNvPr id="215" name="Google Shape;215;p21"/>
            <p:cNvSpPr/>
            <p:nvPr/>
          </p:nvSpPr>
          <p:spPr>
            <a:xfrm>
              <a:off x="8317077" y="3538745"/>
              <a:ext cx="116450" cy="494517"/>
            </a:xfrm>
            <a:custGeom>
              <a:avLst/>
              <a:gdLst/>
              <a:ahLst/>
              <a:cxnLst/>
              <a:rect l="l" t="t" r="r" b="b"/>
              <a:pathLst>
                <a:path w="1760" h="7474" extrusionOk="0">
                  <a:moveTo>
                    <a:pt x="1" y="0"/>
                  </a:moveTo>
                  <a:lnTo>
                    <a:pt x="1" y="7474"/>
                  </a:lnTo>
                  <a:lnTo>
                    <a:pt x="1759" y="7474"/>
                  </a:lnTo>
                  <a:lnTo>
                    <a:pt x="1759"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21"/>
            <p:cNvSpPr/>
            <p:nvPr/>
          </p:nvSpPr>
          <p:spPr>
            <a:xfrm>
              <a:off x="7843600" y="3242988"/>
              <a:ext cx="985792" cy="25705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7" name="Google Shape;217;p21"/>
            <p:cNvSpPr/>
            <p:nvPr/>
          </p:nvSpPr>
          <p:spPr>
            <a:xfrm>
              <a:off x="8317077" y="2775995"/>
              <a:ext cx="116450" cy="132595"/>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21"/>
            <p:cNvSpPr/>
            <p:nvPr/>
          </p:nvSpPr>
          <p:spPr>
            <a:xfrm>
              <a:off x="7921212" y="2947296"/>
              <a:ext cx="985792" cy="256985"/>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391355"/>
            <a:ext cx="5215200" cy="2308324"/>
          </a:xfrm>
          <a:prstGeom prst="rect">
            <a:avLst/>
          </a:prstGeom>
          <a:noFill/>
        </p:spPr>
        <p:txBody>
          <a:bodyPr wrap="square" rtlCol="0">
            <a:spAutoFit/>
          </a:bodyPr>
          <a:lstStyle/>
          <a:p>
            <a:pPr algn="just"/>
            <a:r>
              <a:rPr lang="tr-TR" sz="1600" b="1" dirty="0">
                <a:latin typeface="Kulim Park Light" panose="020B0604020202020204" charset="-94"/>
              </a:rPr>
              <a:t>8. Açık uçlu soruların sorulması:</a:t>
            </a:r>
          </a:p>
          <a:p>
            <a:pPr algn="just"/>
            <a:r>
              <a:rPr lang="tr-TR" sz="1600" dirty="0">
                <a:latin typeface="Kulim Park Light" panose="020B0604020202020204" charset="-94"/>
              </a:rPr>
              <a:t>Açık uçlu soruların kullanılması etkileşimli kitap okuma programının temellerinden olmakla birlikte ‘evet/hayır’ gibi cevaplı sorulara göre kendilerini ifade etme ve dilin özelliklerini kullanma imkanı sağlamaktadır.</a:t>
            </a:r>
          </a:p>
          <a:p>
            <a:pPr algn="just"/>
            <a:r>
              <a:rPr lang="tr-TR" sz="1600" dirty="0">
                <a:latin typeface="Kulim Park Light" panose="020B0604020202020204" charset="-94"/>
              </a:rPr>
              <a:t>Açık uçlu soruların yanıtlanmasında var olan bilgiler etkin hale gelip uygulayıcı tarafından doğru </a:t>
            </a:r>
            <a:r>
              <a:rPr lang="tr-TR" sz="1600" dirty="0" err="1">
                <a:latin typeface="Kulim Park Light" panose="020B0604020202020204" charset="-94"/>
              </a:rPr>
              <a:t>dilbilgisel</a:t>
            </a:r>
            <a:r>
              <a:rPr lang="tr-TR" sz="1600" dirty="0">
                <a:latin typeface="Kulim Park Light" panose="020B0604020202020204" charset="-94"/>
              </a:rPr>
              <a:t> modellerin kullanılması çocukların bu modelleri tekrarlayarak kullanması ve pekiştirmesini sağlamaktadır.</a:t>
            </a:r>
          </a:p>
        </p:txBody>
      </p:sp>
    </p:spTree>
    <p:extLst>
      <p:ext uri="{BB962C8B-B14F-4D97-AF65-F5344CB8AC3E}">
        <p14:creationId xmlns:p14="http://schemas.microsoft.com/office/powerpoint/2010/main" val="1575559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391355"/>
            <a:ext cx="5215200" cy="3785652"/>
          </a:xfrm>
          <a:prstGeom prst="rect">
            <a:avLst/>
          </a:prstGeom>
          <a:noFill/>
        </p:spPr>
        <p:txBody>
          <a:bodyPr wrap="square" rtlCol="0">
            <a:spAutoFit/>
          </a:bodyPr>
          <a:lstStyle/>
          <a:p>
            <a:pPr algn="just"/>
            <a:r>
              <a:rPr lang="tr-TR" sz="1600" b="1" dirty="0">
                <a:latin typeface="Kulim Park Light" panose="020B0604020202020204" charset="-94"/>
              </a:rPr>
              <a:t>9. Tekrarlar ve genişletmelerin kullanımı:</a:t>
            </a:r>
          </a:p>
          <a:p>
            <a:pPr algn="just"/>
            <a:r>
              <a:rPr lang="tr-TR" sz="1600" dirty="0">
                <a:latin typeface="Kulim Park Light" panose="020B0604020202020204" charset="-94"/>
              </a:rPr>
              <a:t>Etkileşimli kitap okuma süreci boyunca çocukların verdikleri cevaplar çocukların alıcı ve ifade edici dil becerilerine dair ipucu vereceği için uygulayıcı tarafından analiz edilerek çocukların desteklenmesi gereken noktaların belirlenmesinde önemlidir. Uygulayıcı çocukların cevaplarını tekrar etmeli, genişletmeli ve gelişmiş </a:t>
            </a:r>
            <a:r>
              <a:rPr lang="tr-TR" sz="1600" dirty="0" err="1">
                <a:latin typeface="Kulim Park Light" panose="020B0604020202020204" charset="-94"/>
              </a:rPr>
              <a:t>dilbilgisel</a:t>
            </a:r>
            <a:r>
              <a:rPr lang="tr-TR" sz="1600" dirty="0">
                <a:latin typeface="Kulim Park Light" panose="020B0604020202020204" charset="-94"/>
              </a:rPr>
              <a:t> modeller sunmalıdır.  Örneğin küçük bir fil ile ilgili kitapta çocuklara filin neden yorulmuş olabileceği sorulur. Çocuklardan birisi filin susamış olabileceğini diğer bir çocuk ise acıkmış olabileceğini ifade edebilir. Uygulayıcı ‘evet çocuklar bu fil hem koştuğu hem de acıktığı için yorulmuş olabilir’ şeklinde genişletmeler yaparak farklı </a:t>
            </a:r>
            <a:r>
              <a:rPr lang="tr-TR" sz="1600" dirty="0" err="1">
                <a:latin typeface="Kulim Park Light" panose="020B0604020202020204" charset="-94"/>
              </a:rPr>
              <a:t>dilbilgisel</a:t>
            </a:r>
            <a:r>
              <a:rPr lang="tr-TR" sz="1600" dirty="0">
                <a:latin typeface="Kulim Park Light" panose="020B0604020202020204" charset="-94"/>
              </a:rPr>
              <a:t> yapılar sunabilir.</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132432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SIRASI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32</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391355"/>
            <a:ext cx="5215200" cy="2800767"/>
          </a:xfrm>
          <a:prstGeom prst="rect">
            <a:avLst/>
          </a:prstGeom>
          <a:noFill/>
        </p:spPr>
        <p:txBody>
          <a:bodyPr wrap="square" rtlCol="0">
            <a:spAutoFit/>
          </a:bodyPr>
          <a:lstStyle/>
          <a:p>
            <a:pPr algn="just"/>
            <a:r>
              <a:rPr lang="tr-TR" sz="1600" b="1" dirty="0">
                <a:latin typeface="Kulim Park Light" panose="020B0604020202020204" charset="-94"/>
              </a:rPr>
              <a:t>10. Cümle tamamlama ile sözcük dağarcığının desteklenmesi:</a:t>
            </a:r>
          </a:p>
          <a:p>
            <a:pPr algn="just"/>
            <a:r>
              <a:rPr lang="tr-TR" sz="1600" dirty="0">
                <a:latin typeface="Kulim Park Light" panose="020B0604020202020204" charset="-94"/>
              </a:rPr>
              <a:t>Çocukların etkileşimli kitap okuma sürecine etkin katılımını arttırmak ve hedef sözcüklerin daha iyi anlaşılması sağlamak için zaman zaman cümleleri yarım bırakarak çocukların bu cümleyi tamamlamasının sağlamak çocukların sözcük dağarcığına katkı sağlayacaktır. Bu cümleler belirlenirken anlam ve </a:t>
            </a:r>
            <a:r>
              <a:rPr lang="tr-TR" sz="1600" dirty="0" err="1">
                <a:latin typeface="Kulim Park Light" panose="020B0604020202020204" charset="-94"/>
              </a:rPr>
              <a:t>dilbilgisel</a:t>
            </a:r>
            <a:r>
              <a:rPr lang="tr-TR" sz="1600" dirty="0">
                <a:latin typeface="Kulim Park Light" panose="020B0604020202020204" charset="-94"/>
              </a:rPr>
              <a:t> olarak öyküyü bozmayacak bununla birlikte aynı zamanda resimlerde ipucu barından cümleler olması gerekmektedir.</a:t>
            </a:r>
          </a:p>
        </p:txBody>
      </p:sp>
    </p:spTree>
    <p:extLst>
      <p:ext uri="{BB962C8B-B14F-4D97-AF65-F5344CB8AC3E}">
        <p14:creationId xmlns:p14="http://schemas.microsoft.com/office/powerpoint/2010/main" val="3673152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a:p>
        </p:txBody>
      </p:sp>
      <p:graphicFrame>
        <p:nvGraphicFramePr>
          <p:cNvPr id="3" name="Tablo 2">
            <a:extLst>
              <a:ext uri="{FF2B5EF4-FFF2-40B4-BE49-F238E27FC236}">
                <a16:creationId xmlns:a16="http://schemas.microsoft.com/office/drawing/2014/main" xmlns="" id="{BBD7DD44-EE10-40FF-8EC9-CFE9DB7EDEE9}"/>
              </a:ext>
            </a:extLst>
          </p:cNvPr>
          <p:cNvGraphicFramePr>
            <a:graphicFrameLocks noGrp="1"/>
          </p:cNvGraphicFramePr>
          <p:nvPr>
            <p:extLst>
              <p:ext uri="{D42A27DB-BD31-4B8C-83A1-F6EECF244321}">
                <p14:modId xmlns:p14="http://schemas.microsoft.com/office/powerpoint/2010/main" val="3955998561"/>
              </p:ext>
            </p:extLst>
          </p:nvPr>
        </p:nvGraphicFramePr>
        <p:xfrm>
          <a:off x="381073" y="1830070"/>
          <a:ext cx="5200650" cy="944880"/>
        </p:xfrm>
        <a:graphic>
          <a:graphicData uri="http://schemas.openxmlformats.org/drawingml/2006/table">
            <a:tbl>
              <a:tblPr firstRow="1" bandRow="1">
                <a:tableStyleId>{AD605590-3ECE-467E-98B3-69553F6CECB4}</a:tableStyleId>
              </a:tblPr>
              <a:tblGrid>
                <a:gridCol w="1419225">
                  <a:extLst>
                    <a:ext uri="{9D8B030D-6E8A-4147-A177-3AD203B41FA5}">
                      <a16:colId xmlns:a16="http://schemas.microsoft.com/office/drawing/2014/main" xmlns="" val="4258249669"/>
                    </a:ext>
                  </a:extLst>
                </a:gridCol>
                <a:gridCol w="3781425">
                  <a:extLst>
                    <a:ext uri="{9D8B030D-6E8A-4147-A177-3AD203B41FA5}">
                      <a16:colId xmlns:a16="http://schemas.microsoft.com/office/drawing/2014/main" xmlns="" val="282610801"/>
                    </a:ext>
                  </a:extLst>
                </a:gridCol>
              </a:tblGrid>
              <a:tr h="37084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tr-TR" sz="1400" dirty="0">
                          <a:latin typeface="Kulim Park" panose="020B0604020202020204" charset="-94"/>
                        </a:rPr>
                        <a:t>Okuma sonrası EKOP uygulama adımları</a:t>
                      </a:r>
                    </a:p>
                    <a:p>
                      <a:endParaRPr lang="tr-TR" dirty="0">
                        <a:latin typeface="Kulim Park" panose="020B0604020202020204" charset="-94"/>
                      </a:endParaRPr>
                    </a:p>
                  </a:txBody>
                  <a:tcPr/>
                </a:tc>
                <a:tc>
                  <a:txBody>
                    <a:bodyPr/>
                    <a:lstStyle/>
                    <a:p>
                      <a:r>
                        <a:rPr lang="tr-TR" dirty="0">
                          <a:latin typeface="Kulim Park" panose="020B0604020202020204" charset="-94"/>
                        </a:rPr>
                        <a:t>Açık uçlu sorular aracılığıyla öyküyü özetleme</a:t>
                      </a:r>
                    </a:p>
                  </a:txBody>
                  <a:tcPr/>
                </a:tc>
                <a:extLst>
                  <a:ext uri="{0D108BD9-81ED-4DB2-BD59-A6C34878D82A}">
                    <a16:rowId xmlns:a16="http://schemas.microsoft.com/office/drawing/2014/main" xmlns="" val="3831569837"/>
                  </a:ext>
                </a:extLst>
              </a:tr>
              <a:tr h="370840">
                <a:tc vMerge="1">
                  <a:txBody>
                    <a:bodyPr/>
                    <a:lstStyle/>
                    <a:p>
                      <a:endParaRPr lang="tr-TR" dirty="0"/>
                    </a:p>
                  </a:txBody>
                  <a:tcPr/>
                </a:tc>
                <a:tc>
                  <a:txBody>
                    <a:bodyPr/>
                    <a:lstStyle/>
                    <a:p>
                      <a:r>
                        <a:rPr lang="tr-TR" dirty="0">
                          <a:latin typeface="Kulim Park" panose="020B0604020202020204" charset="-94"/>
                        </a:rPr>
                        <a:t>Etkinlikler aracılığıyla kazanımların kalıcılığını sağlama</a:t>
                      </a:r>
                    </a:p>
                  </a:txBody>
                  <a:tcPr/>
                </a:tc>
                <a:extLst>
                  <a:ext uri="{0D108BD9-81ED-4DB2-BD59-A6C34878D82A}">
                    <a16:rowId xmlns:a16="http://schemas.microsoft.com/office/drawing/2014/main" xmlns="" val="3923509835"/>
                  </a:ext>
                </a:extLst>
              </a:tr>
            </a:tbl>
          </a:graphicData>
        </a:graphic>
      </p:graphicFrame>
      <p:sp>
        <p:nvSpPr>
          <p:cNvPr id="10" name="Metin kutusu 9">
            <a:extLst>
              <a:ext uri="{FF2B5EF4-FFF2-40B4-BE49-F238E27FC236}">
                <a16:creationId xmlns:a16="http://schemas.microsoft.com/office/drawing/2014/main" xmlns="" id="{693DE763-739D-47BE-A06C-7D3A9547159B}"/>
              </a:ext>
            </a:extLst>
          </p:cNvPr>
          <p:cNvSpPr txBox="1"/>
          <p:nvPr/>
        </p:nvSpPr>
        <p:spPr>
          <a:xfrm>
            <a:off x="5791201" y="4441517"/>
            <a:ext cx="2686050" cy="276999"/>
          </a:xfrm>
          <a:prstGeom prst="rect">
            <a:avLst/>
          </a:prstGeom>
          <a:noFill/>
        </p:spPr>
        <p:txBody>
          <a:bodyPr wrap="square" rtlCol="0">
            <a:spAutoFit/>
          </a:bodyPr>
          <a:lstStyle/>
          <a:p>
            <a:r>
              <a:rPr lang="tr-TR" sz="1200" dirty="0" err="1">
                <a:latin typeface="Kulim Park" panose="020B0604020202020204" charset="-94"/>
              </a:rPr>
              <a:t>Akoğlu’dan</a:t>
            </a:r>
            <a:r>
              <a:rPr lang="tr-TR" sz="1200" dirty="0">
                <a:latin typeface="Kulim Park" panose="020B0604020202020204" charset="-94"/>
              </a:rPr>
              <a:t> (2016) </a:t>
            </a:r>
          </a:p>
        </p:txBody>
      </p:sp>
    </p:spTree>
    <p:extLst>
      <p:ext uri="{BB962C8B-B14F-4D97-AF65-F5344CB8AC3E}">
        <p14:creationId xmlns:p14="http://schemas.microsoft.com/office/powerpoint/2010/main" val="3843728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391355"/>
            <a:ext cx="5215200" cy="2831544"/>
          </a:xfrm>
          <a:prstGeom prst="rect">
            <a:avLst/>
          </a:prstGeom>
          <a:noFill/>
        </p:spPr>
        <p:txBody>
          <a:bodyPr wrap="square" rtlCol="0">
            <a:spAutoFit/>
          </a:bodyPr>
          <a:lstStyle/>
          <a:p>
            <a:pPr algn="just"/>
            <a:r>
              <a:rPr lang="tr-TR" sz="1600" b="1" dirty="0">
                <a:latin typeface="Kulim Park Light" panose="020B0604020202020204" charset="-94"/>
              </a:rPr>
              <a:t>1. </a:t>
            </a:r>
            <a:r>
              <a:rPr lang="tr-TR" sz="1800" b="1" dirty="0">
                <a:latin typeface="Kulim Park" panose="020B0604020202020204" charset="-94"/>
              </a:rPr>
              <a:t>Açık uçlu sorular aracılığıyla öyküyü özetleme:</a:t>
            </a:r>
          </a:p>
          <a:p>
            <a:pPr algn="just"/>
            <a:r>
              <a:rPr lang="tr-TR" sz="1800" dirty="0">
                <a:latin typeface="Kulim Park" panose="020B0604020202020204" charset="-94"/>
              </a:rPr>
              <a:t>Etkileşimli kitap okuma programında geleneksel kitap okuma uygulamalarına benzer şekilde özetin oluşturulmasının önemi vurgulanmaktadır. Özetin oluşturulmasında belirlenen sorular uygulama öncesinde belirlenen sözcük, sesbirim, deyim ya da farklı </a:t>
            </a:r>
            <a:r>
              <a:rPr lang="tr-TR" sz="1800" dirty="0" err="1">
                <a:latin typeface="Kulim Park" panose="020B0604020202020204" charset="-94"/>
              </a:rPr>
              <a:t>dilbilsel</a:t>
            </a:r>
            <a:r>
              <a:rPr lang="tr-TR" sz="1800" dirty="0">
                <a:latin typeface="Kulim Park" panose="020B0604020202020204" charset="-94"/>
              </a:rPr>
              <a:t> yapının kazanılmasının belirleme amacı taşıdığı için bu soruların nitelikli olarak belirlenmesi gerekmektedir.</a:t>
            </a:r>
          </a:p>
          <a:p>
            <a:pPr algn="just"/>
            <a:endParaRPr lang="tr-TR" sz="1600" dirty="0">
              <a:latin typeface="Kulim Park Light" panose="020B0604020202020204" charset="-94"/>
            </a:endParaRPr>
          </a:p>
        </p:txBody>
      </p:sp>
    </p:spTree>
    <p:extLst>
      <p:ext uri="{BB962C8B-B14F-4D97-AF65-F5344CB8AC3E}">
        <p14:creationId xmlns:p14="http://schemas.microsoft.com/office/powerpoint/2010/main" val="391557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35</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391355"/>
            <a:ext cx="5215200" cy="2831544"/>
          </a:xfrm>
          <a:prstGeom prst="rect">
            <a:avLst/>
          </a:prstGeom>
          <a:noFill/>
        </p:spPr>
        <p:txBody>
          <a:bodyPr wrap="square" rtlCol="0">
            <a:spAutoFit/>
          </a:bodyPr>
          <a:lstStyle/>
          <a:p>
            <a:pPr algn="just"/>
            <a:r>
              <a:rPr lang="tr-TR" sz="1600" b="1" dirty="0">
                <a:latin typeface="Kulim Park Light" panose="020B0604020202020204" charset="-94"/>
              </a:rPr>
              <a:t>1. </a:t>
            </a:r>
            <a:r>
              <a:rPr lang="tr-TR" sz="1800" b="1" dirty="0">
                <a:latin typeface="Kulim Park" panose="020B0604020202020204" charset="-94"/>
              </a:rPr>
              <a:t>Açık uçlu sorular aracılığıyla öyküyü özetleme:</a:t>
            </a:r>
          </a:p>
          <a:p>
            <a:pPr algn="just"/>
            <a:r>
              <a:rPr lang="tr-TR" sz="1600" dirty="0">
                <a:latin typeface="Kulim Park Light" panose="020B0604020202020204" charset="-94"/>
              </a:rPr>
              <a:t>Bu sorular gecikme olmadan çocuklarla kitap okuma süreci bitirildikten sonra çocuklara yöneltilmelidir. Bu gecikme çocukların soruların cevabını hatırlamalarının geciktirerek daha sonra gerçekleştirilecek olan etkileşimli kitap okuma uygulamalarına karşı uzak durmalarına neden olacaktır. Çocuklar soruların cevaplarını hatırlayamadıkları durumda resimleri tekrar göstererek hatırlama sağlanmalıdır. Çocuğa olayın öncesinde ve sonrasında neler olduğu sorusu yöneltilerek çocuklara yardımcı olunmalıdır.</a:t>
            </a:r>
          </a:p>
        </p:txBody>
      </p:sp>
    </p:spTree>
    <p:extLst>
      <p:ext uri="{BB962C8B-B14F-4D97-AF65-F5344CB8AC3E}">
        <p14:creationId xmlns:p14="http://schemas.microsoft.com/office/powerpoint/2010/main" val="3224190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36</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391355"/>
            <a:ext cx="5215200" cy="2585323"/>
          </a:xfrm>
          <a:prstGeom prst="rect">
            <a:avLst/>
          </a:prstGeom>
          <a:noFill/>
        </p:spPr>
        <p:txBody>
          <a:bodyPr wrap="square" rtlCol="0">
            <a:spAutoFit/>
          </a:bodyPr>
          <a:lstStyle/>
          <a:p>
            <a:pPr algn="just"/>
            <a:r>
              <a:rPr lang="tr-TR" sz="1800" b="1" dirty="0">
                <a:latin typeface="Kulim Park" panose="020B0604020202020204" charset="-94"/>
              </a:rPr>
              <a:t>1.Açık uçlu sorular aracılığıyla öyküyü özetleme:</a:t>
            </a:r>
          </a:p>
          <a:p>
            <a:pPr algn="just"/>
            <a:r>
              <a:rPr lang="tr-TR" sz="1800" dirty="0">
                <a:latin typeface="Kulim Park" panose="020B0604020202020204" charset="-94"/>
              </a:rPr>
              <a:t>Öyküyü özetleme sırasında çocukların birbirlerine soru sormalarına izin verilebilir. Bunun yanında çocuklara öykünün sonunun nasıl olmasını istedikleri sorulabilir. Öykü özetleme sürecinin tamamlanmasında sonra çocuklara sözel olarak ödül verilmelidir. Bu ödül çocukları motive etmekle birlikte düşüncelerini ifade etme konusunda cesaret verecektir.</a:t>
            </a:r>
          </a:p>
        </p:txBody>
      </p:sp>
    </p:spTree>
    <p:extLst>
      <p:ext uri="{BB962C8B-B14F-4D97-AF65-F5344CB8AC3E}">
        <p14:creationId xmlns:p14="http://schemas.microsoft.com/office/powerpoint/2010/main" val="3330296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381073" y="341207"/>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EKOP ADIMLARI – OKUMA SONRASI</a:t>
            </a:r>
            <a:endParaRPr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37</a:t>
            </a:fld>
            <a:endParaRPr/>
          </a:p>
        </p:txBody>
      </p:sp>
      <p:sp>
        <p:nvSpPr>
          <p:cNvPr id="7" name="Metin kutusu 6">
            <a:extLst>
              <a:ext uri="{FF2B5EF4-FFF2-40B4-BE49-F238E27FC236}">
                <a16:creationId xmlns:a16="http://schemas.microsoft.com/office/drawing/2014/main" xmlns="" id="{9FFF8C88-9C6C-4875-9918-B1FEAC688EEB}"/>
              </a:ext>
            </a:extLst>
          </p:cNvPr>
          <p:cNvSpPr txBox="1"/>
          <p:nvPr/>
        </p:nvSpPr>
        <p:spPr>
          <a:xfrm>
            <a:off x="381073" y="1391355"/>
            <a:ext cx="5215200" cy="2585323"/>
          </a:xfrm>
          <a:prstGeom prst="rect">
            <a:avLst/>
          </a:prstGeom>
          <a:noFill/>
        </p:spPr>
        <p:txBody>
          <a:bodyPr wrap="square" rtlCol="0">
            <a:spAutoFit/>
          </a:bodyPr>
          <a:lstStyle/>
          <a:p>
            <a:pPr algn="just"/>
            <a:r>
              <a:rPr lang="tr-TR" sz="1800" b="1" dirty="0">
                <a:latin typeface="Kulim Park" panose="020B0604020202020204" charset="-94"/>
              </a:rPr>
              <a:t>2. Etkinlikler aracılığıyla kazanımların kalıcılığının sağlanması:</a:t>
            </a:r>
          </a:p>
          <a:p>
            <a:pPr algn="just"/>
            <a:r>
              <a:rPr lang="tr-TR" sz="1800" dirty="0">
                <a:latin typeface="Kulim Park" panose="020B0604020202020204" charset="-94"/>
              </a:rPr>
              <a:t>Etkileşimli kitap okuma süreci okuma öncesi süreci okuma süreci ve okuma sonrası süreçlerin birbiri üzerine kurulmaktadır. Bu sürecin bütün aşamaları arasında ilişki bulunmaktadır. Okuma sürecinden sonra gerçekleştirilecek etkinlikler sayesinde hedeflenen sesbirim, sözcük, deyim ya da </a:t>
            </a:r>
            <a:r>
              <a:rPr lang="tr-TR" sz="1800" dirty="0" err="1">
                <a:latin typeface="Kulim Park" panose="020B0604020202020204" charset="-94"/>
              </a:rPr>
              <a:t>dilbilgisel</a:t>
            </a:r>
            <a:r>
              <a:rPr lang="tr-TR" sz="1800" dirty="0">
                <a:latin typeface="Kulim Park" panose="020B0604020202020204" charset="-94"/>
              </a:rPr>
              <a:t> yapının kazanımı pekiştirilecektir </a:t>
            </a:r>
          </a:p>
        </p:txBody>
      </p:sp>
    </p:spTree>
    <p:extLst>
      <p:ext uri="{BB962C8B-B14F-4D97-AF65-F5344CB8AC3E}">
        <p14:creationId xmlns:p14="http://schemas.microsoft.com/office/powerpoint/2010/main" val="1246681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grpSp>
        <p:nvGrpSpPr>
          <p:cNvPr id="180" name="Google Shape;180;p19"/>
          <p:cNvGrpSpPr/>
          <p:nvPr/>
        </p:nvGrpSpPr>
        <p:grpSpPr>
          <a:xfrm>
            <a:off x="7711638" y="380961"/>
            <a:ext cx="1051289" cy="1023982"/>
            <a:chOff x="5926225" y="921350"/>
            <a:chExt cx="517800" cy="504350"/>
          </a:xfrm>
        </p:grpSpPr>
        <p:sp>
          <p:nvSpPr>
            <p:cNvPr id="181" name="Google Shape;181;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2" name="Google Shape;182;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5"/>
            </a:solidFill>
            <a:ln>
              <a:noFill/>
            </a:ln>
            <a:effectLst>
              <a:outerShdw blurRad="200025" dist="6667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83" name="Google Shape;183;p19"/>
          <p:cNvSpPr txBox="1">
            <a:spLocks noGrp="1"/>
          </p:cNvSpPr>
          <p:nvPr>
            <p:ph type="title"/>
          </p:nvPr>
        </p:nvSpPr>
        <p:spPr>
          <a:xfrm>
            <a:off x="457200" y="249004"/>
            <a:ext cx="5215200" cy="45719"/>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sz="1200" dirty="0"/>
              <a:t>Kaynakça</a:t>
            </a:r>
            <a:endParaRPr sz="1200" dirty="0"/>
          </a:p>
        </p:txBody>
      </p:sp>
      <p:sp>
        <p:nvSpPr>
          <p:cNvPr id="184" name="Google Shape;184;p19"/>
          <p:cNvSpPr txBox="1">
            <a:spLocks noGrp="1"/>
          </p:cNvSpPr>
          <p:nvPr>
            <p:ph type="body" idx="1"/>
          </p:nvPr>
        </p:nvSpPr>
        <p:spPr>
          <a:xfrm>
            <a:off x="381073" y="380961"/>
            <a:ext cx="5215200" cy="4336252"/>
          </a:xfrm>
          <a:prstGeom prst="rect">
            <a:avLst/>
          </a:prstGeom>
        </p:spPr>
        <p:txBody>
          <a:bodyPr spcFirstLastPara="1" wrap="square" lIns="0" tIns="0" rIns="0" bIns="0" anchor="t" anchorCtr="0">
            <a:noAutofit/>
          </a:bodyPr>
          <a:lstStyle/>
          <a:p>
            <a:pPr marL="88900" lvl="0" indent="0" algn="just">
              <a:lnSpc>
                <a:spcPct val="100000"/>
              </a:lnSpc>
              <a:buNone/>
            </a:pPr>
            <a:r>
              <a:rPr lang="tr-TR" sz="800" dirty="0"/>
              <a:t>Akoğlu, G. (2016). ‘’Etkileşimli Kitap okuma programı(EKOP): Uygulama adımları, Etkileşimli Kitap Okuma </a:t>
            </a:r>
            <a:r>
              <a:rPr lang="tr-TR" sz="800" dirty="0" err="1"/>
              <a:t>Prgramı</a:t>
            </a:r>
            <a:r>
              <a:rPr lang="tr-TR" sz="800" dirty="0"/>
              <a:t> (EKOP) içinde, Ed. C. Ergül, 27-46. Eğiten Yayınevi. Ankara.</a:t>
            </a:r>
          </a:p>
          <a:p>
            <a:pPr marL="88900" lvl="0" indent="0" algn="just">
              <a:lnSpc>
                <a:spcPct val="100000"/>
              </a:lnSpc>
              <a:buNone/>
            </a:pPr>
            <a:r>
              <a:rPr lang="tr-TR" sz="800" dirty="0"/>
              <a:t>Akoğlu, G., Ergül, C., &amp; Duman, Y. (2014). Etkileşimli Kitap Okuma: Korunmaya Muhtaç Çocukların Alıcı Ve İfade Edici Dil Becerilerine Etkileri. </a:t>
            </a:r>
            <a:r>
              <a:rPr lang="tr-TR" sz="800" dirty="0" err="1"/>
              <a:t>Elementary</a:t>
            </a:r>
            <a:r>
              <a:rPr lang="tr-TR" sz="800" dirty="0"/>
              <a:t> </a:t>
            </a:r>
            <a:r>
              <a:rPr lang="tr-TR" sz="800" dirty="0" err="1"/>
              <a:t>Education</a:t>
            </a:r>
            <a:r>
              <a:rPr lang="tr-TR" sz="800" dirty="0"/>
              <a:t> Online, 13(2). </a:t>
            </a:r>
            <a:r>
              <a:rPr lang="tr-TR" sz="800" dirty="0" err="1"/>
              <a:t>Retrieved</a:t>
            </a:r>
            <a:r>
              <a:rPr lang="tr-TR" sz="800" dirty="0"/>
              <a:t> </a:t>
            </a:r>
            <a:r>
              <a:rPr lang="tr-TR" sz="800" dirty="0" err="1"/>
              <a:t>From</a:t>
            </a:r>
            <a:r>
              <a:rPr lang="tr-TR" sz="800" dirty="0"/>
              <a:t> </a:t>
            </a:r>
            <a:r>
              <a:rPr lang="tr-TR" sz="800" dirty="0">
                <a:hlinkClick r:id="rId3"/>
              </a:rPr>
              <a:t>Http://İlkogretim-online.Org.Tr/İndex.Php/İo/Article/View/2123</a:t>
            </a:r>
            <a:endParaRPr lang="tr-TR" sz="800" dirty="0"/>
          </a:p>
          <a:p>
            <a:pPr marL="88900" lvl="0" indent="0" algn="just">
              <a:lnSpc>
                <a:spcPct val="100000"/>
              </a:lnSpc>
              <a:buNone/>
            </a:pPr>
            <a:r>
              <a:rPr lang="tr-TR" sz="800" dirty="0"/>
              <a:t>Dolunay Sarıca, A.. (2016). ‘’Etkileşimli Kitap okuma programı(EKOP): Kuramsal temelleri, Etkileşimli Kitap Okuma Programı (EKOP) içinde, Ed. C. Ergül, 27-46. Eğiten Yayınevi. Ankara</a:t>
            </a:r>
          </a:p>
          <a:p>
            <a:pPr marL="88900" lvl="0" indent="0" algn="just">
              <a:lnSpc>
                <a:spcPct val="100000"/>
              </a:lnSpc>
              <a:buNone/>
            </a:pPr>
            <a:r>
              <a:rPr lang="en-US" sz="800" dirty="0" err="1"/>
              <a:t>Ehri</a:t>
            </a:r>
            <a:r>
              <a:rPr lang="en-US" sz="800" dirty="0"/>
              <a:t>, L. C., Nunes, S. R., Stahl, S. A., &amp; Willows, D. M. (2001). Systematic phonics instruction helps students learn to read: Evidence from the National Reading Panel’s meta-analysis. Review of Educational Research, 71(3), 393-447. </a:t>
            </a:r>
            <a:r>
              <a:rPr lang="en-US" sz="800" dirty="0" err="1"/>
              <a:t>doi</a:t>
            </a:r>
            <a:r>
              <a:rPr lang="en-US" sz="800" dirty="0"/>
              <a:t>: 10.3102/00346543071003393 </a:t>
            </a:r>
            <a:endParaRPr lang="tr-TR" sz="800" dirty="0"/>
          </a:p>
          <a:p>
            <a:pPr marL="88900" lvl="0" indent="0" algn="just">
              <a:lnSpc>
                <a:spcPct val="100000"/>
              </a:lnSpc>
              <a:buNone/>
            </a:pPr>
            <a:r>
              <a:rPr lang="tr-TR" sz="800" dirty="0"/>
              <a:t>Ergül, C , Akoğlu, G , Sarıca, A , Tufan, M , Karaman, G . (2015). Ana Sınıflarında Gerçekleştirilen Birlikte Kitap Okuma Etkinliklerinin "Etkileşimli Kitap Okuma” Bağlamında İncelenmesi. Mersin Üniversitesi Eğitim Fakültesi Dergisi , 11 (3) , . </a:t>
            </a:r>
            <a:r>
              <a:rPr lang="tr-TR" sz="800" dirty="0" err="1"/>
              <a:t>Retrieved</a:t>
            </a:r>
            <a:r>
              <a:rPr lang="tr-TR" sz="800" dirty="0"/>
              <a:t> </a:t>
            </a:r>
            <a:r>
              <a:rPr lang="tr-TR" sz="800" dirty="0" err="1"/>
              <a:t>From</a:t>
            </a:r>
            <a:r>
              <a:rPr lang="tr-TR" sz="800" dirty="0"/>
              <a:t> Https://Dergipark.Org.Tr/En/Pub/Mersinefd/İssue/17398/181872?Publisher=mersin; </a:t>
            </a:r>
          </a:p>
          <a:p>
            <a:pPr marL="88900" lvl="0" indent="0" algn="just">
              <a:lnSpc>
                <a:spcPct val="100000"/>
              </a:lnSpc>
              <a:buNone/>
            </a:pPr>
            <a:r>
              <a:rPr lang="en-US" sz="800" dirty="0" err="1"/>
              <a:t>Hargreve</a:t>
            </a:r>
            <a:r>
              <a:rPr lang="en-US" sz="800" dirty="0"/>
              <a:t>, A. N., &amp; </a:t>
            </a:r>
            <a:r>
              <a:rPr lang="en-US" sz="800" dirty="0" err="1"/>
              <a:t>Senechal</a:t>
            </a:r>
            <a:r>
              <a:rPr lang="en-US" sz="800" dirty="0"/>
              <a:t>, M. (2000). A book reading intervention with preschool children who have limited vocabularies: The benefits of regular reading and dialog reading. Early Childhood Research Quarterly, 15(1), 75-90.</a:t>
            </a:r>
            <a:endParaRPr lang="tr-TR" sz="800" dirty="0"/>
          </a:p>
          <a:p>
            <a:pPr marL="88900" lvl="0" indent="0" algn="just">
              <a:lnSpc>
                <a:spcPct val="100000"/>
              </a:lnSpc>
              <a:buNone/>
            </a:pPr>
            <a:r>
              <a:rPr lang="en-US" sz="800" dirty="0"/>
              <a:t>Justice, L. M., &amp; Pullen, P. C. (2003). Promising Interventions For Promoting Emergent Literacy Skills:   Three   Evidence-based   Approaches. Topics   In   Early   Childhood   Special Education, 23,99-113</a:t>
            </a:r>
            <a:r>
              <a:rPr lang="tr-TR" sz="800" dirty="0"/>
              <a:t>.</a:t>
            </a:r>
          </a:p>
          <a:p>
            <a:pPr marL="88900" lvl="0" indent="0" algn="just">
              <a:lnSpc>
                <a:spcPct val="100000"/>
              </a:lnSpc>
              <a:buNone/>
            </a:pPr>
            <a:r>
              <a:rPr lang="en-US" sz="800" dirty="0"/>
              <a:t>Paul L. Morgan &amp; Catherine R. Meier (2008) Dialogic Reading's Potential To Improve Children's Emergent Literacy Skills And Behavior, Preventing School Failure: Alternative Education For Children And Youth, 52:4, 11-16, DOI: 10.3200/Psfl.52.4.11-16 </a:t>
            </a:r>
            <a:endParaRPr lang="tr-TR" sz="800" dirty="0"/>
          </a:p>
          <a:p>
            <a:pPr marL="88900" lvl="0" indent="0" algn="just">
              <a:lnSpc>
                <a:spcPct val="100000"/>
              </a:lnSpc>
              <a:buNone/>
            </a:pPr>
            <a:r>
              <a:rPr lang="tr-TR" sz="800" dirty="0" err="1"/>
              <a:t>Shaywitz</a:t>
            </a:r>
            <a:r>
              <a:rPr lang="tr-TR" sz="800" dirty="0"/>
              <a:t>, S. E., &amp; </a:t>
            </a:r>
            <a:r>
              <a:rPr lang="tr-TR" sz="800" dirty="0" err="1"/>
              <a:t>Shaywitz</a:t>
            </a:r>
            <a:r>
              <a:rPr lang="tr-TR" sz="800" dirty="0"/>
              <a:t>, B. A. (2005). </a:t>
            </a:r>
            <a:r>
              <a:rPr lang="tr-TR" sz="800" dirty="0" err="1"/>
              <a:t>Dyslexia</a:t>
            </a:r>
            <a:r>
              <a:rPr lang="tr-TR" sz="800" dirty="0"/>
              <a:t> (</a:t>
            </a:r>
            <a:r>
              <a:rPr lang="tr-TR" sz="800" dirty="0" err="1"/>
              <a:t>specific</a:t>
            </a:r>
            <a:r>
              <a:rPr lang="tr-TR" sz="800" dirty="0"/>
              <a:t> </a:t>
            </a:r>
            <a:r>
              <a:rPr lang="tr-TR" sz="800" dirty="0" err="1"/>
              <a:t>reading</a:t>
            </a:r>
            <a:r>
              <a:rPr lang="tr-TR" sz="800" dirty="0"/>
              <a:t> </a:t>
            </a:r>
            <a:r>
              <a:rPr lang="tr-TR" sz="800" dirty="0" err="1"/>
              <a:t>disability</a:t>
            </a:r>
            <a:r>
              <a:rPr lang="tr-TR" sz="800" dirty="0"/>
              <a:t>). </a:t>
            </a:r>
            <a:r>
              <a:rPr lang="tr-TR" sz="800" dirty="0" err="1"/>
              <a:t>Biological</a:t>
            </a:r>
            <a:r>
              <a:rPr lang="tr-TR" sz="800" dirty="0"/>
              <a:t> </a:t>
            </a:r>
            <a:r>
              <a:rPr lang="tr-TR" sz="800" dirty="0" err="1"/>
              <a:t>psychiatry</a:t>
            </a:r>
            <a:r>
              <a:rPr lang="tr-TR" sz="800" dirty="0"/>
              <a:t>, 57(11), 1301-1309. </a:t>
            </a:r>
            <a:r>
              <a:rPr lang="tr-TR" sz="800" dirty="0" err="1"/>
              <a:t>Doi</a:t>
            </a:r>
            <a:r>
              <a:rPr lang="tr-TR" sz="800" dirty="0"/>
              <a:t>: 10.1016/j.biopsych.2005.01.043</a:t>
            </a:r>
          </a:p>
          <a:p>
            <a:pPr marL="88900" lvl="0" indent="0" algn="just">
              <a:lnSpc>
                <a:spcPct val="100000"/>
              </a:lnSpc>
              <a:buNone/>
            </a:pPr>
            <a:r>
              <a:rPr lang="tr-TR" sz="800" dirty="0"/>
              <a:t>Yıldız Bıçakçı, M , Er, S , Aral, N . (2018). Etkileşimli Öykü Kitabı Okuma Sürecinin Çocukların Dil Gelişimi Üzerine Etkisi. Kastamonu Eğitim Dergisi , 26 (1) , 201-208 . DOI: 10.24106/Kefdergi.375865</a:t>
            </a:r>
          </a:p>
          <a:p>
            <a:pPr marL="88900" lvl="0" indent="0" algn="just">
              <a:lnSpc>
                <a:spcPct val="100000"/>
              </a:lnSpc>
              <a:buNone/>
            </a:pPr>
            <a:r>
              <a:rPr lang="en-US" sz="800" dirty="0"/>
              <a:t>Whitehurst, G. J., Epstein, J. N., Angel, A. L., Payne, A. C., &amp; et al. (1994). </a:t>
            </a:r>
            <a:r>
              <a:rPr lang="en-US" sz="800" i="1" dirty="0"/>
              <a:t>Outcomes of an emergent literacy intervention in Head Start. Journal of Educational Psychology, 86(4), 542–555.</a:t>
            </a:r>
            <a:r>
              <a:rPr lang="en-US" sz="800" dirty="0"/>
              <a:t> doi:10.1037/0022-0663.86.4.542 </a:t>
            </a:r>
            <a:endParaRPr lang="tr-TR" sz="800" dirty="0"/>
          </a:p>
          <a:p>
            <a:pPr marL="88900" lvl="0" indent="0" algn="just">
              <a:lnSpc>
                <a:spcPct val="100000"/>
              </a:lnSpc>
              <a:buNone/>
            </a:pPr>
            <a:r>
              <a:rPr lang="tr-TR" sz="800" dirty="0"/>
              <a:t> </a:t>
            </a:r>
          </a:p>
          <a:p>
            <a:pPr marL="88900" lvl="0" indent="0" algn="just">
              <a:lnSpc>
                <a:spcPct val="100000"/>
              </a:lnSpc>
              <a:buNone/>
            </a:pPr>
            <a:endParaRPr lang="tr-TR" sz="800" dirty="0"/>
          </a:p>
        </p:txBody>
      </p:sp>
      <p:sp>
        <p:nvSpPr>
          <p:cNvPr id="185" name="Google Shape;185;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38</a:t>
            </a:fld>
            <a:endParaRPr/>
          </a:p>
        </p:txBody>
      </p:sp>
    </p:spTree>
    <p:extLst>
      <p:ext uri="{BB962C8B-B14F-4D97-AF65-F5344CB8AC3E}">
        <p14:creationId xmlns:p14="http://schemas.microsoft.com/office/powerpoint/2010/main" val="160974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body" idx="1"/>
          </p:nvPr>
        </p:nvSpPr>
        <p:spPr>
          <a:xfrm>
            <a:off x="457199" y="1592600"/>
            <a:ext cx="5215199" cy="29409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tr-TR" dirty="0"/>
              <a:t>Etkileşimli kitap okumanın çocukların alıcı ve ifade edici dil gelişimlerine olan etkileri pek çok araştırma ile belirlenmiştir </a:t>
            </a:r>
          </a:p>
        </p:txBody>
      </p:sp>
      <p:sp>
        <p:nvSpPr>
          <p:cNvPr id="211" name="Google Shape;211;p21"/>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13" name="Google Shape;21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grpSp>
        <p:nvGrpSpPr>
          <p:cNvPr id="214" name="Google Shape;214;p21"/>
          <p:cNvGrpSpPr/>
          <p:nvPr/>
        </p:nvGrpSpPr>
        <p:grpSpPr>
          <a:xfrm>
            <a:off x="7843600" y="2775995"/>
            <a:ext cx="1063404" cy="1257267"/>
            <a:chOff x="7843600" y="2775995"/>
            <a:chExt cx="1063404" cy="1257267"/>
          </a:xfrm>
        </p:grpSpPr>
        <p:sp>
          <p:nvSpPr>
            <p:cNvPr id="215" name="Google Shape;215;p21"/>
            <p:cNvSpPr/>
            <p:nvPr/>
          </p:nvSpPr>
          <p:spPr>
            <a:xfrm>
              <a:off x="8317077" y="3538745"/>
              <a:ext cx="116450" cy="494517"/>
            </a:xfrm>
            <a:custGeom>
              <a:avLst/>
              <a:gdLst/>
              <a:ahLst/>
              <a:cxnLst/>
              <a:rect l="l" t="t" r="r" b="b"/>
              <a:pathLst>
                <a:path w="1760" h="7474" extrusionOk="0">
                  <a:moveTo>
                    <a:pt x="1" y="0"/>
                  </a:moveTo>
                  <a:lnTo>
                    <a:pt x="1" y="7474"/>
                  </a:lnTo>
                  <a:lnTo>
                    <a:pt x="1759" y="7474"/>
                  </a:lnTo>
                  <a:lnTo>
                    <a:pt x="1759"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21"/>
            <p:cNvSpPr/>
            <p:nvPr/>
          </p:nvSpPr>
          <p:spPr>
            <a:xfrm>
              <a:off x="7843600" y="3242988"/>
              <a:ext cx="985792" cy="25705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7" name="Google Shape;217;p21"/>
            <p:cNvSpPr/>
            <p:nvPr/>
          </p:nvSpPr>
          <p:spPr>
            <a:xfrm>
              <a:off x="8317077" y="2775995"/>
              <a:ext cx="116450" cy="132595"/>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21"/>
            <p:cNvSpPr/>
            <p:nvPr/>
          </p:nvSpPr>
          <p:spPr>
            <a:xfrm>
              <a:off x="7921212" y="2947296"/>
              <a:ext cx="985792" cy="256985"/>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798337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body" idx="1"/>
          </p:nvPr>
        </p:nvSpPr>
        <p:spPr>
          <a:xfrm>
            <a:off x="457201" y="1904999"/>
            <a:ext cx="5215199" cy="2714625"/>
          </a:xfrm>
          <a:prstGeom prst="rect">
            <a:avLst/>
          </a:prstGeom>
        </p:spPr>
        <p:txBody>
          <a:bodyPr spcFirstLastPara="1" wrap="square" lIns="0" tIns="0" rIns="0" bIns="0" anchor="t" anchorCtr="0">
            <a:noAutofit/>
          </a:bodyPr>
          <a:lstStyle/>
          <a:p>
            <a:pPr marL="0" lvl="0" indent="0" algn="just">
              <a:buNone/>
            </a:pPr>
            <a:r>
              <a:rPr lang="tr-TR" sz="1800" dirty="0"/>
              <a:t>Etkileşimli kitap okuma çocukların yazı ve </a:t>
            </a:r>
            <a:r>
              <a:rPr lang="tr-TR" sz="1800" dirty="0" err="1"/>
              <a:t>sesbilgisel</a:t>
            </a:r>
            <a:r>
              <a:rPr lang="tr-TR" sz="1800" dirty="0"/>
              <a:t> farkındalıklarını desteklemektedir. Erken okuryazarlık becerileri arasında yer alan yazı ve </a:t>
            </a:r>
            <a:r>
              <a:rPr lang="tr-TR" sz="1800" dirty="0" err="1"/>
              <a:t>sesbilgisel</a:t>
            </a:r>
            <a:r>
              <a:rPr lang="tr-TR" sz="1800" dirty="0"/>
              <a:t> farkındalık okuma ve akademik başarının </a:t>
            </a:r>
            <a:r>
              <a:rPr lang="tr-TR" sz="1800" dirty="0" err="1"/>
              <a:t>yordayıcıları</a:t>
            </a:r>
            <a:r>
              <a:rPr lang="tr-TR" sz="1800" dirty="0"/>
              <a:t> </a:t>
            </a:r>
            <a:r>
              <a:rPr lang="tr-TR" sz="1800" dirty="0" smtClean="0"/>
              <a:t>arasındadır.</a:t>
            </a:r>
            <a:endParaRPr lang="tr-TR" sz="1800" dirty="0"/>
          </a:p>
        </p:txBody>
      </p:sp>
      <p:sp>
        <p:nvSpPr>
          <p:cNvPr id="211" name="Google Shape;211;p21"/>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13" name="Google Shape;21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grpSp>
        <p:nvGrpSpPr>
          <p:cNvPr id="214" name="Google Shape;214;p21"/>
          <p:cNvGrpSpPr/>
          <p:nvPr/>
        </p:nvGrpSpPr>
        <p:grpSpPr>
          <a:xfrm>
            <a:off x="7843600" y="2775995"/>
            <a:ext cx="1063404" cy="1257267"/>
            <a:chOff x="7843600" y="2775995"/>
            <a:chExt cx="1063404" cy="1257267"/>
          </a:xfrm>
        </p:grpSpPr>
        <p:sp>
          <p:nvSpPr>
            <p:cNvPr id="215" name="Google Shape;215;p21"/>
            <p:cNvSpPr/>
            <p:nvPr/>
          </p:nvSpPr>
          <p:spPr>
            <a:xfrm>
              <a:off x="8317077" y="3538745"/>
              <a:ext cx="116450" cy="494517"/>
            </a:xfrm>
            <a:custGeom>
              <a:avLst/>
              <a:gdLst/>
              <a:ahLst/>
              <a:cxnLst/>
              <a:rect l="l" t="t" r="r" b="b"/>
              <a:pathLst>
                <a:path w="1760" h="7474" extrusionOk="0">
                  <a:moveTo>
                    <a:pt x="1" y="0"/>
                  </a:moveTo>
                  <a:lnTo>
                    <a:pt x="1" y="7474"/>
                  </a:lnTo>
                  <a:lnTo>
                    <a:pt x="1759" y="7474"/>
                  </a:lnTo>
                  <a:lnTo>
                    <a:pt x="1759"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21"/>
            <p:cNvSpPr/>
            <p:nvPr/>
          </p:nvSpPr>
          <p:spPr>
            <a:xfrm>
              <a:off x="7843600" y="3242988"/>
              <a:ext cx="985792" cy="25705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7" name="Google Shape;217;p21"/>
            <p:cNvSpPr/>
            <p:nvPr/>
          </p:nvSpPr>
          <p:spPr>
            <a:xfrm>
              <a:off x="8317077" y="2775995"/>
              <a:ext cx="116450" cy="132595"/>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21"/>
            <p:cNvSpPr/>
            <p:nvPr/>
          </p:nvSpPr>
          <p:spPr>
            <a:xfrm>
              <a:off x="7921212" y="2947296"/>
              <a:ext cx="985792" cy="256985"/>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720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1"/>
          <p:cNvSpPr txBox="1">
            <a:spLocks noGrp="1"/>
          </p:cNvSpPr>
          <p:nvPr>
            <p:ph type="body" idx="1"/>
          </p:nvPr>
        </p:nvSpPr>
        <p:spPr>
          <a:xfrm>
            <a:off x="457199" y="1592600"/>
            <a:ext cx="5215199" cy="29409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tr-TR" dirty="0"/>
              <a:t>Etkileşimli kitap okuma programının üç temel prensibi bulunmaktadır. Bu  prensipler;</a:t>
            </a:r>
          </a:p>
          <a:p>
            <a:pPr marL="0" lvl="0" indent="0" algn="just" rtl="0">
              <a:spcBef>
                <a:spcPts val="600"/>
              </a:spcBef>
              <a:spcAft>
                <a:spcPts val="0"/>
              </a:spcAft>
              <a:buNone/>
            </a:pPr>
            <a:r>
              <a:rPr lang="tr-TR" dirty="0"/>
              <a:t>Çocuğu kitap okuma sürecinde dahil etmek,</a:t>
            </a:r>
          </a:p>
          <a:p>
            <a:pPr marL="0" lvl="0" indent="0" algn="just" rtl="0">
              <a:spcBef>
                <a:spcPts val="600"/>
              </a:spcBef>
              <a:spcAft>
                <a:spcPts val="0"/>
              </a:spcAft>
              <a:buNone/>
            </a:pPr>
            <a:r>
              <a:rPr lang="tr-TR" dirty="0"/>
              <a:t>Çocuğu geri bildirim sağlamak ve</a:t>
            </a:r>
          </a:p>
          <a:p>
            <a:pPr marL="0" lvl="0" indent="0" algn="just">
              <a:buNone/>
            </a:pPr>
            <a:r>
              <a:rPr lang="tr-TR" dirty="0"/>
              <a:t>Yetişkinlerin kitap okuma tarzını çocukların </a:t>
            </a:r>
            <a:r>
              <a:rPr lang="tr-TR" dirty="0" smtClean="0"/>
              <a:t> </a:t>
            </a:r>
            <a:r>
              <a:rPr lang="tr-TR" dirty="0"/>
              <a:t>dil becerilerine </a:t>
            </a:r>
            <a:r>
              <a:rPr lang="tr-TR" dirty="0" smtClean="0"/>
              <a:t>uyarlamasıdır.</a:t>
            </a:r>
            <a:endParaRPr lang="tr-TR" dirty="0"/>
          </a:p>
          <a:p>
            <a:pPr marL="0" lvl="0" indent="0" algn="just" rtl="0">
              <a:spcBef>
                <a:spcPts val="600"/>
              </a:spcBef>
              <a:spcAft>
                <a:spcPts val="0"/>
              </a:spcAft>
              <a:buNone/>
            </a:pPr>
            <a:endParaRPr lang="tr-TR" dirty="0"/>
          </a:p>
        </p:txBody>
      </p:sp>
      <p:sp>
        <p:nvSpPr>
          <p:cNvPr id="211" name="Google Shape;211;p21"/>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13" name="Google Shape;213;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grpSp>
        <p:nvGrpSpPr>
          <p:cNvPr id="214" name="Google Shape;214;p21"/>
          <p:cNvGrpSpPr/>
          <p:nvPr/>
        </p:nvGrpSpPr>
        <p:grpSpPr>
          <a:xfrm>
            <a:off x="7843600" y="2775995"/>
            <a:ext cx="1063404" cy="1257267"/>
            <a:chOff x="7843600" y="2775995"/>
            <a:chExt cx="1063404" cy="1257267"/>
          </a:xfrm>
        </p:grpSpPr>
        <p:sp>
          <p:nvSpPr>
            <p:cNvPr id="215" name="Google Shape;215;p21"/>
            <p:cNvSpPr/>
            <p:nvPr/>
          </p:nvSpPr>
          <p:spPr>
            <a:xfrm>
              <a:off x="8317077" y="3538745"/>
              <a:ext cx="116450" cy="494517"/>
            </a:xfrm>
            <a:custGeom>
              <a:avLst/>
              <a:gdLst/>
              <a:ahLst/>
              <a:cxnLst/>
              <a:rect l="l" t="t" r="r" b="b"/>
              <a:pathLst>
                <a:path w="1760" h="7474" extrusionOk="0">
                  <a:moveTo>
                    <a:pt x="1" y="0"/>
                  </a:moveTo>
                  <a:lnTo>
                    <a:pt x="1" y="7474"/>
                  </a:lnTo>
                  <a:lnTo>
                    <a:pt x="1759" y="7474"/>
                  </a:lnTo>
                  <a:lnTo>
                    <a:pt x="1759"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21"/>
            <p:cNvSpPr/>
            <p:nvPr/>
          </p:nvSpPr>
          <p:spPr>
            <a:xfrm>
              <a:off x="7843600" y="3242988"/>
              <a:ext cx="985792" cy="257051"/>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7" name="Google Shape;217;p21"/>
            <p:cNvSpPr/>
            <p:nvPr/>
          </p:nvSpPr>
          <p:spPr>
            <a:xfrm>
              <a:off x="8317077" y="2775995"/>
              <a:ext cx="116450" cy="132595"/>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21"/>
            <p:cNvSpPr/>
            <p:nvPr/>
          </p:nvSpPr>
          <p:spPr>
            <a:xfrm>
              <a:off x="7921212" y="2947296"/>
              <a:ext cx="985792" cy="256985"/>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6"/>
            </a:solidFill>
            <a:ln>
              <a:noFill/>
            </a:ln>
            <a:effectLst>
              <a:outerShdw blurRad="185738" dist="85725"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3933494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xmlns="" id="{F1A34F77-B9A9-4FB7-A8C2-4938C2EAD444}"/>
              </a:ext>
            </a:extLst>
          </p:cNvPr>
          <p:cNvSpPr>
            <a:spLocks noGrp="1"/>
          </p:cNvSpPr>
          <p:nvPr>
            <p:ph type="title"/>
          </p:nvPr>
        </p:nvSpPr>
        <p:spPr>
          <a:xfrm>
            <a:off x="457200" y="478281"/>
            <a:ext cx="5215200" cy="716400"/>
          </a:xfrm>
        </p:spPr>
        <p:txBody>
          <a:bodyPr/>
          <a:lstStyle/>
          <a:p>
            <a:r>
              <a:rPr lang="tr-TR" dirty="0"/>
              <a:t>Etkileşimli Kitap Okuma</a:t>
            </a:r>
          </a:p>
        </p:txBody>
      </p:sp>
      <p:sp>
        <p:nvSpPr>
          <p:cNvPr id="7" name="Metin Yer Tutucusu 6">
            <a:extLst>
              <a:ext uri="{FF2B5EF4-FFF2-40B4-BE49-F238E27FC236}">
                <a16:creationId xmlns:a16="http://schemas.microsoft.com/office/drawing/2014/main" xmlns="" id="{B9616A48-437B-45DC-9C3E-D293FBE3F6AD}"/>
              </a:ext>
            </a:extLst>
          </p:cNvPr>
          <p:cNvSpPr>
            <a:spLocks noGrp="1"/>
          </p:cNvSpPr>
          <p:nvPr>
            <p:ph type="body" idx="1"/>
          </p:nvPr>
        </p:nvSpPr>
        <p:spPr>
          <a:xfrm>
            <a:off x="457200" y="1455174"/>
            <a:ext cx="5215200" cy="2674373"/>
          </a:xfrm>
        </p:spPr>
        <p:txBody>
          <a:bodyPr/>
          <a:lstStyle/>
          <a:p>
            <a:pPr algn="just"/>
            <a:r>
              <a:rPr lang="tr-TR" sz="1400" dirty="0"/>
              <a:t>Öncelikle, kitabı okuyan kişi çocuğu pasif dinleyici olmanın aksine dili kullanabilen ve aktif bir dinleyici olmasını sağlamaktır. Bu süreçte 5N1K soruları sorulabilir. Çocuğa bu tarz açık uçlu soruları sorulması evet ya da hayır gibi kapalı uçlu sorulara göre çocuğu konuşmaya ve dili kullanmaya teşvik etmektedir. </a:t>
            </a:r>
          </a:p>
          <a:p>
            <a:pPr algn="just"/>
            <a:r>
              <a:rPr lang="tr-TR" sz="1400" dirty="0"/>
              <a:t>İkinci olarak geribildirim sağlanması çocuğa öğretici bilgiler sağlamaktadır. Geribildirim söylediklerini yeniden biçimlendirme, daha fazla bilgi ekleme, motive etme ya da hataları düzeltme olarak ifade edilebilir.</a:t>
            </a:r>
          </a:p>
        </p:txBody>
      </p:sp>
      <p:sp>
        <p:nvSpPr>
          <p:cNvPr id="5" name="Slayt Numarası Yer Tutucusu 4">
            <a:extLst>
              <a:ext uri="{FF2B5EF4-FFF2-40B4-BE49-F238E27FC236}">
                <a16:creationId xmlns:a16="http://schemas.microsoft.com/office/drawing/2014/main" xmlns="" id="{4E79F525-16AF-4F08-B284-DC0338184B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extLst>
      <p:ext uri="{BB962C8B-B14F-4D97-AF65-F5344CB8AC3E}">
        <p14:creationId xmlns:p14="http://schemas.microsoft.com/office/powerpoint/2010/main" val="227290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a:extLst>
              <a:ext uri="{FF2B5EF4-FFF2-40B4-BE49-F238E27FC236}">
                <a16:creationId xmlns:a16="http://schemas.microsoft.com/office/drawing/2014/main" xmlns="" id="{F1A34F77-B9A9-4FB7-A8C2-4938C2EAD444}"/>
              </a:ext>
            </a:extLst>
          </p:cNvPr>
          <p:cNvSpPr>
            <a:spLocks noGrp="1"/>
          </p:cNvSpPr>
          <p:nvPr>
            <p:ph type="title"/>
          </p:nvPr>
        </p:nvSpPr>
        <p:spPr/>
        <p:txBody>
          <a:bodyPr/>
          <a:lstStyle/>
          <a:p>
            <a:r>
              <a:rPr lang="tr-TR" dirty="0"/>
              <a:t>Etkileşimli Kitap Okuma</a:t>
            </a:r>
          </a:p>
        </p:txBody>
      </p:sp>
      <p:sp>
        <p:nvSpPr>
          <p:cNvPr id="7" name="Metin Yer Tutucusu 6">
            <a:extLst>
              <a:ext uri="{FF2B5EF4-FFF2-40B4-BE49-F238E27FC236}">
                <a16:creationId xmlns:a16="http://schemas.microsoft.com/office/drawing/2014/main" xmlns="" id="{B9616A48-437B-45DC-9C3E-D293FBE3F6AD}"/>
              </a:ext>
            </a:extLst>
          </p:cNvPr>
          <p:cNvSpPr>
            <a:spLocks noGrp="1"/>
          </p:cNvSpPr>
          <p:nvPr>
            <p:ph type="body" idx="1"/>
          </p:nvPr>
        </p:nvSpPr>
        <p:spPr/>
        <p:txBody>
          <a:bodyPr/>
          <a:lstStyle/>
          <a:p>
            <a:pPr algn="just"/>
            <a:r>
              <a:rPr lang="tr-TR" sz="1400" dirty="0"/>
              <a:t>Üçüncü olarak okuyucu okuma stilini çocuklara göre düzenlemelidir. Örneğin renkleri adlandırma konusunda başarılı olan bir çocuk sadece renkleri ifade etmek için değil kitabın diğer özelliklerini ifade etmek için cesaretlendirilmelidir. Özet olarak etkileşimli kitap okuma </a:t>
            </a:r>
            <a:r>
              <a:rPr lang="tr-TR" sz="1400" dirty="0" smtClean="0"/>
              <a:t>çocuklara </a:t>
            </a:r>
            <a:r>
              <a:rPr lang="tr-TR" sz="1400" dirty="0"/>
              <a:t>kendini ifade etme, uygun sorular yardımıyla çocukların dil becerilerini geliştirme ve dil açısından zengin modellere tanıklık etme imkanı </a:t>
            </a:r>
            <a:r>
              <a:rPr lang="tr-TR" sz="1400" dirty="0" smtClean="0"/>
              <a:t>sağlar</a:t>
            </a:r>
            <a:endParaRPr lang="tr-TR" sz="1400" dirty="0"/>
          </a:p>
          <a:p>
            <a:pPr algn="just"/>
            <a:endParaRPr lang="tr-TR" sz="1400" dirty="0"/>
          </a:p>
        </p:txBody>
      </p:sp>
      <p:sp>
        <p:nvSpPr>
          <p:cNvPr id="5" name="Slayt Numarası Yer Tutucusu 4">
            <a:extLst>
              <a:ext uri="{FF2B5EF4-FFF2-40B4-BE49-F238E27FC236}">
                <a16:creationId xmlns:a16="http://schemas.microsoft.com/office/drawing/2014/main" xmlns="" id="{4E79F525-16AF-4F08-B284-DC0338184B8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Tree>
    <p:extLst>
      <p:ext uri="{BB962C8B-B14F-4D97-AF65-F5344CB8AC3E}">
        <p14:creationId xmlns:p14="http://schemas.microsoft.com/office/powerpoint/2010/main" val="175910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457200" y="594425"/>
            <a:ext cx="5215200" cy="71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tr-TR" dirty="0"/>
              <a:t>Etkileşimli Kitap Okuma</a:t>
            </a:r>
            <a:endParaRPr dirty="0"/>
          </a:p>
        </p:txBody>
      </p:sp>
      <p:sp>
        <p:nvSpPr>
          <p:cNvPr id="224" name="Google Shape;224;p22"/>
          <p:cNvSpPr txBox="1">
            <a:spLocks noGrp="1"/>
          </p:cNvSpPr>
          <p:nvPr>
            <p:ph type="body" idx="1"/>
          </p:nvPr>
        </p:nvSpPr>
        <p:spPr>
          <a:xfrm>
            <a:off x="457199" y="1592600"/>
            <a:ext cx="5215199" cy="2940900"/>
          </a:xfrm>
          <a:prstGeom prst="rect">
            <a:avLst/>
          </a:prstGeom>
        </p:spPr>
        <p:txBody>
          <a:bodyPr spcFirstLastPara="1" wrap="square" lIns="0" tIns="0" rIns="0" bIns="0" anchor="t" anchorCtr="0">
            <a:noAutofit/>
          </a:bodyPr>
          <a:lstStyle/>
          <a:p>
            <a:pPr marL="0" lvl="0" indent="0" algn="just" rtl="0">
              <a:spcBef>
                <a:spcPts val="600"/>
              </a:spcBef>
              <a:spcAft>
                <a:spcPts val="0"/>
              </a:spcAft>
              <a:buNone/>
            </a:pPr>
            <a:r>
              <a:rPr lang="tr-TR" dirty="0"/>
              <a:t>Etkileşimli kitap okuma kapsamında çocuklarla etkileşimi sağlamak için bazı tekniklerden yararlanılmaktadır. Bu teknikler CROWD (</a:t>
            </a:r>
            <a:r>
              <a:rPr lang="tr-TR" dirty="0" err="1"/>
              <a:t>Completion</a:t>
            </a:r>
            <a:r>
              <a:rPr lang="tr-TR" dirty="0"/>
              <a:t>, </a:t>
            </a:r>
            <a:r>
              <a:rPr lang="tr-TR" dirty="0" err="1"/>
              <a:t>recall</a:t>
            </a:r>
            <a:r>
              <a:rPr lang="tr-TR" dirty="0"/>
              <a:t>, </a:t>
            </a:r>
            <a:r>
              <a:rPr lang="tr-TR" dirty="0" err="1"/>
              <a:t>open-ended</a:t>
            </a:r>
            <a:r>
              <a:rPr lang="tr-TR" dirty="0"/>
              <a:t> </a:t>
            </a:r>
            <a:r>
              <a:rPr lang="tr-TR" dirty="0" err="1"/>
              <a:t>questions</a:t>
            </a:r>
            <a:r>
              <a:rPr lang="tr-TR" dirty="0"/>
              <a:t>, </a:t>
            </a:r>
            <a:r>
              <a:rPr lang="tr-TR" dirty="0" err="1"/>
              <a:t>wh</a:t>
            </a:r>
            <a:r>
              <a:rPr lang="tr-TR" dirty="0"/>
              <a:t> </a:t>
            </a:r>
            <a:r>
              <a:rPr lang="tr-TR" dirty="0" err="1"/>
              <a:t>questions</a:t>
            </a:r>
            <a:r>
              <a:rPr lang="tr-TR" dirty="0"/>
              <a:t>, </a:t>
            </a:r>
            <a:r>
              <a:rPr lang="tr-TR" dirty="0" err="1"/>
              <a:t>distancing</a:t>
            </a:r>
            <a:r>
              <a:rPr lang="tr-TR" dirty="0"/>
              <a:t>) ve PEER (</a:t>
            </a:r>
            <a:r>
              <a:rPr lang="tr-TR" dirty="0" err="1"/>
              <a:t>Prompt</a:t>
            </a:r>
            <a:r>
              <a:rPr lang="tr-TR" dirty="0"/>
              <a:t>, </a:t>
            </a:r>
            <a:r>
              <a:rPr lang="tr-TR" dirty="0" err="1"/>
              <a:t>evaluate</a:t>
            </a:r>
            <a:r>
              <a:rPr lang="tr-TR" dirty="0"/>
              <a:t>, </a:t>
            </a:r>
            <a:r>
              <a:rPr lang="tr-TR" dirty="0" err="1"/>
              <a:t>expand</a:t>
            </a:r>
            <a:r>
              <a:rPr lang="tr-TR" dirty="0"/>
              <a:t>, </a:t>
            </a:r>
            <a:r>
              <a:rPr lang="tr-TR" dirty="0" err="1"/>
              <a:t>repeat</a:t>
            </a:r>
            <a:r>
              <a:rPr lang="tr-TR" dirty="0"/>
              <a:t>) olarak ifade edilmektedir (Morgan ve </a:t>
            </a:r>
            <a:r>
              <a:rPr lang="tr-TR" dirty="0" err="1"/>
              <a:t>Meier</a:t>
            </a:r>
            <a:r>
              <a:rPr lang="tr-TR" dirty="0"/>
              <a:t>, 2008). </a:t>
            </a:r>
            <a:endParaRPr dirty="0"/>
          </a:p>
        </p:txBody>
      </p:sp>
      <p:sp>
        <p:nvSpPr>
          <p:cNvPr id="227" name="Google Shape;227;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grpSp>
        <p:nvGrpSpPr>
          <p:cNvPr id="228" name="Google Shape;228;p22"/>
          <p:cNvGrpSpPr/>
          <p:nvPr/>
        </p:nvGrpSpPr>
        <p:grpSpPr>
          <a:xfrm>
            <a:off x="8031979" y="2222617"/>
            <a:ext cx="799520" cy="1262776"/>
            <a:chOff x="1979475" y="4289300"/>
            <a:chExt cx="322400" cy="509225"/>
          </a:xfrm>
        </p:grpSpPr>
        <p:sp>
          <p:nvSpPr>
            <p:cNvPr id="229" name="Google Shape;229;p22"/>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accent4"/>
            </a:solidFill>
            <a:ln>
              <a:noFill/>
            </a:ln>
            <a:effectLst>
              <a:outerShdw blurRad="200025" dist="76200"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0" name="Google Shape;230;p22"/>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accent4"/>
            </a:solidFill>
            <a:ln>
              <a:noFill/>
            </a:ln>
            <a:effectLst>
              <a:outerShdw blurRad="200025" dist="76200"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1" name="Google Shape;231;p22"/>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accent4"/>
            </a:solidFill>
            <a:ln>
              <a:noFill/>
            </a:ln>
            <a:effectLst>
              <a:outerShdw blurRad="200025" dist="76200" dir="162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theme/theme1.xml><?xml version="1.0" encoding="utf-8"?>
<a:theme xmlns:a="http://schemas.openxmlformats.org/drawingml/2006/main" name="Volumnia template">
  <a:themeElements>
    <a:clrScheme name="Custom 347">
      <a:dk1>
        <a:srgbClr val="39273F"/>
      </a:dk1>
      <a:lt1>
        <a:srgbClr val="FFFFFF"/>
      </a:lt1>
      <a:dk2>
        <a:srgbClr val="5E1B53"/>
      </a:dk2>
      <a:lt2>
        <a:srgbClr val="F1EEF1"/>
      </a:lt2>
      <a:accent1>
        <a:srgbClr val="940D7F"/>
      </a:accent1>
      <a:accent2>
        <a:srgbClr val="CE0063"/>
      </a:accent2>
      <a:accent3>
        <a:srgbClr val="ED2B2B"/>
      </a:accent3>
      <a:accent4>
        <a:srgbClr val="F97830"/>
      </a:accent4>
      <a:accent5>
        <a:srgbClr val="FFBF31"/>
      </a:accent5>
      <a:accent6>
        <a:srgbClr val="FEFDCA"/>
      </a:accent6>
      <a:hlink>
        <a:srgbClr val="5E1B5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2937</Words>
  <Application>Microsoft Office PowerPoint</Application>
  <PresentationFormat>Ekran Gösterisi (16:9)</PresentationFormat>
  <Paragraphs>250</Paragraphs>
  <Slides>38</Slides>
  <Notes>36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38</vt:i4>
      </vt:variant>
    </vt:vector>
  </HeadingPairs>
  <TitlesOfParts>
    <vt:vector size="43" baseType="lpstr">
      <vt:lpstr>Calibri</vt:lpstr>
      <vt:lpstr>Kulim Park</vt:lpstr>
      <vt:lpstr>Arial</vt:lpstr>
      <vt:lpstr>Kulim Park Light</vt:lpstr>
      <vt:lpstr>Volumnia template</vt:lpstr>
      <vt:lpstr>Etkileşimli Kitap Okuma Prof.Dr. Aynur Bütün Ayhan </vt:lpstr>
      <vt:lpstr>Etkileşimli Kitap Okuma nedir?</vt:lpstr>
      <vt:lpstr>Etkileşimli Kitap Okuma</vt:lpstr>
      <vt:lpstr>Etkileşimli Kitap Okuma</vt:lpstr>
      <vt:lpstr>Etkileşimli Kitap Okuma</vt:lpstr>
      <vt:lpstr>Etkileşimli Kitap Okuma</vt:lpstr>
      <vt:lpstr>Etkileşimli Kitap Okuma</vt:lpstr>
      <vt:lpstr>Etkileşimli Kitap Okuma</vt:lpstr>
      <vt:lpstr>Etkileşimli Kitap Okuma</vt:lpstr>
      <vt:lpstr>Etkileşimli Kitap Okuma</vt:lpstr>
      <vt:lpstr>Konuşmayı başlatma teknikleri</vt:lpstr>
      <vt:lpstr>Etkileşimli Kitap Okuma</vt:lpstr>
      <vt:lpstr>Etkileşimli Kitap Okuma - PEER</vt:lpstr>
      <vt:lpstr>Etkileşimli Kitap Okuma - PEER</vt:lpstr>
      <vt:lpstr>EKOP ADIMLARI – OKUMA ÖNCESİ</vt:lpstr>
      <vt:lpstr>EKOP ADIMLARI – OKUMA ÖNCESİ</vt:lpstr>
      <vt:lpstr>EKOP ADIMLARI – OKUMA ÖNCESİ</vt:lpstr>
      <vt:lpstr>EKOP ADIMLARI – OKUMA ÖNCESİ</vt:lpstr>
      <vt:lpstr>EKOP ADIMLARI – OKUMA ÖNCESİ</vt:lpstr>
      <vt:lpstr>EKOP ADIMLARI – OKUMA ÖNCESİ</vt:lpstr>
      <vt:lpstr>EKOP ADIMLARI – OKUMA ÖNCESİ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SIRASI</vt:lpstr>
      <vt:lpstr>EKOP ADIMLARI – OKUMA SONRASI</vt:lpstr>
      <vt:lpstr>EKOP ADIMLARI – OKUMA SONRASI</vt:lpstr>
      <vt:lpstr>EKOP ADIMLARI – OKUMA SONRASI</vt:lpstr>
      <vt:lpstr>EKOP ADIMLARI – OKUMA SONRASI</vt:lpstr>
      <vt:lpstr>EKOP ADIMLARI – OKUMA SONRASI</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Etkileşimli Kitap Okuma Programı</dc:title>
  <dc:creator>Hp</dc:creator>
  <cp:lastModifiedBy>Microsoft hesabı</cp:lastModifiedBy>
  <cp:revision>73</cp:revision>
  <dcterms:modified xsi:type="dcterms:W3CDTF">2023-02-08T12:21:16Z</dcterms:modified>
</cp:coreProperties>
</file>