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305" r:id="rId2"/>
    <p:sldId id="307" r:id="rId3"/>
    <p:sldId id="309" r:id="rId4"/>
    <p:sldId id="258" r:id="rId5"/>
    <p:sldId id="310" r:id="rId6"/>
    <p:sldId id="311" r:id="rId7"/>
    <p:sldId id="312" r:id="rId8"/>
    <p:sldId id="313" r:id="rId9"/>
    <p:sldId id="314" r:id="rId10"/>
    <p:sldId id="315" r:id="rId11"/>
    <p:sldId id="336" r:id="rId12"/>
    <p:sldId id="316" r:id="rId13"/>
    <p:sldId id="317" r:id="rId14"/>
    <p:sldId id="318" r:id="rId15"/>
    <p:sldId id="319" r:id="rId16"/>
    <p:sldId id="320" r:id="rId17"/>
    <p:sldId id="322" r:id="rId18"/>
    <p:sldId id="323" r:id="rId19"/>
    <p:sldId id="325" r:id="rId20"/>
    <p:sldId id="326" r:id="rId21"/>
    <p:sldId id="327" r:id="rId22"/>
    <p:sldId id="331" r:id="rId23"/>
    <p:sldId id="330" r:id="rId24"/>
    <p:sldId id="335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3667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34B31-4854-4F12-8E55-EB38A306A809}" type="datetimeFigureOut">
              <a:rPr lang="tr-TR" smtClean="0"/>
              <a:pPr/>
              <a:t>24.02.2020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BD18-8C4A-40EB-96CA-7489F8B7B98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BD18-8C4A-40EB-96CA-7489F8B7B98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John odasındayken annesi onu yemeğe çağırır. Fakat John annesinin çağırdığı odadan içeri girerken kapının arkasındaki sandalyede bulunan 15 tabağı kırar.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Henry kavanozdan şeker almak ister. Kavanoz yüksekte olduğu için sandalyeye çıkar. Ancak kavanozu almaya çalışırken düşürür ve kavanoz kırılır.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BD18-8C4A-40EB-96CA-7489F8B7B98F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“Avrupa’da bir kadın kansere yakalanmış ve ölmek üzeredir. Doktorlar onu tek bir ilacın kurtarabileceğini söylerler. İlaç o şehirde bir eczacının bulduğu bir tür radyumdur. Eczacı ilaç için maliyetinin on katı olan 2000 dolar fiyat istemektedir. Kadının kocası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Heinz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tanıdığı herkesten borç isteyerek ilaç parasının yarısını toplayabilmiştir.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Heinz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eczacıya karısının ölmekte olduğunu söyleyerek ilacı kendisine satmasını, paranın geri kalanını daha sonra tamamlayacağını söyler. Ancak eczacı “hayır, ilacı ben buldum ve ondan para kazanacağım” diyerek ilacı satmayı reddeder.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Heinz’de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ümitsizlikten eczacının dükkanına girip eşi için ilacı çalar. Kocanın bunu yapması gerekir miydi?”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BD18-8C4A-40EB-96CA-7489F8B7B98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“Bir grup tedbirli ve çalışkan köstebek kışı geçirebilecekleri bir yuva kazmak için bütün yaz çalışırlar. Tembel ve müsrif kirpi köstebeklere yaklaşır ve kendi yuvası olmadığını söyler. Köstebekler kirpiye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acırkar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onu da yuvalarına alırlar. Fakat kirpinin dikenlerini hiç akıllarına getirmedikleri için kirpi ile aynı yuvada kalmaları imkansız hale gelmiştir. Köstebekler ne yapmalıdır?”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BD18-8C4A-40EB-96CA-7489F8B7B98F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F16D4A-E81E-402A-93D8-8655F9D200A0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4A795AB-7A47-45B3-975C-44708017844D}" type="slidenum">
              <a:rPr lang="tr-TR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tr-TR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ea typeface="Lucida Sans Unicode" charset="0"/>
              <a:cs typeface="Lucida Sans Unicode" charset="0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tr-TR" smtClean="0"/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022AD4-486D-43B8-9D92-AF3D4B7BADB7}" type="slidenum">
              <a:rPr lang="tr-TR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tr-TR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 userDrawn="1"/>
        </p:nvSpPr>
        <p:spPr>
          <a:xfrm>
            <a:off x="-95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6" y="5589627"/>
            <a:ext cx="5067303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1" y="2214555"/>
            <a:ext cx="7772400" cy="1470025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1" y="3699319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tr-TR" altLang="ja-JP" smtClean="0"/>
              <a:t>Asıl alt başlık stilini düzenlemek için tıklatın</a:t>
            </a:r>
            <a:endParaRPr kumimoji="1" lang="ja-JP" altLang="en-US" dirty="0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3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1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pic>
        <p:nvPicPr>
          <p:cNvPr id="167" name="6 Resim" descr="logo 2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86439"/>
            <a:ext cx="1098551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6070C86C-A626-4F31-A252-F2B3511A73B9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1"/>
            <a:ext cx="23940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6083318"/>
          </a:xfrm>
        </p:spPr>
        <p:txBody>
          <a:bodyPr vert="eaVert"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6083319"/>
          </a:xfrm>
        </p:spPr>
        <p:txBody>
          <a:bodyPr vert="eaVert"/>
          <a:lstStyle/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2B2E77B1-A47B-47E1-AC52-6229BB2D0301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1"/>
            <a:ext cx="23940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tr-TR" altLang="ja-JP" smtClean="0"/>
              <a:t>Asıl alt başlık stilini düzenlemek için tıklatın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E09C-B0A4-450C-A0F3-9211C91FE439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7" y="1857371"/>
            <a:ext cx="8248708" cy="4429151"/>
          </a:xfrm>
        </p:spPr>
        <p:txBody>
          <a:bodyPr/>
          <a:lstStyle/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461C-F3CD-4F61-967F-DC43818F9764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7" y="3357551"/>
            <a:ext cx="681515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7" y="1857365"/>
            <a:ext cx="6815159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DFB7509C-F1A6-4545-8423-77645F5A74F5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1" y="6492875"/>
            <a:ext cx="239553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6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7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B6E90C70-6B9B-47E8-9457-67F0F3338AE7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1" y="6494401"/>
            <a:ext cx="239553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1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1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FD4976A3-9987-48CA-A392-522A78E8584D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1"/>
            <a:ext cx="23940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6" y="5589627"/>
            <a:ext cx="5067303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9" y="2501900"/>
            <a:ext cx="8229600" cy="1143000"/>
          </a:xfrm>
        </p:spPr>
        <p:txBody>
          <a:bodyPr/>
          <a:lstStyle/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C3BB-2E24-40D7-AE93-887E9D1AF48E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750B-201B-4C6E-BD9A-DF79A137908B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tr-TR" altLang="ja-JP" smtClean="0"/>
              <a:t>Asıl başlık stili için tıklatın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5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3" y="2000241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DD7EC250-D5C0-4771-97EB-70B7017D4616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1"/>
            <a:ext cx="23940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1"/>
            <a:ext cx="1530000" cy="365125"/>
          </a:xfrm>
        </p:spPr>
        <p:txBody>
          <a:bodyPr/>
          <a:lstStyle/>
          <a:p>
            <a:fld id="{6EB741F2-1D9D-46D8-80C6-EA468FC4108E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1"/>
            <a:ext cx="23940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1"/>
            <a:ext cx="644400" cy="365125"/>
          </a:xfrm>
        </p:spPr>
        <p:txBody>
          <a:bodyPr/>
          <a:lstStyle/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5" y="285728"/>
            <a:ext cx="4786347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tr-TR" altLang="ja-JP" smtClean="0"/>
              <a:t>Asıl başlık stili için tıklatın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5"/>
            <a:ext cx="4357719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tr-TR" altLang="ja-JP" smtClean="0"/>
              <a:t>Resim eklemek için simgeyi tıklatın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5" y="4929200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tr-TR" altLang="ja-JP" smtClean="0"/>
              <a:t>Asıl metin stillerini düzenlemek için tıklatın</a:t>
            </a:r>
          </a:p>
          <a:p>
            <a:pPr lvl="1"/>
            <a:r>
              <a:rPr kumimoji="1" lang="tr-TR" altLang="ja-JP" smtClean="0"/>
              <a:t>İkinci düzey</a:t>
            </a:r>
          </a:p>
          <a:p>
            <a:pPr lvl="2"/>
            <a:r>
              <a:rPr kumimoji="1" lang="tr-TR" altLang="ja-JP" smtClean="0"/>
              <a:t>Üçüncü düzey</a:t>
            </a:r>
          </a:p>
          <a:p>
            <a:pPr lvl="3"/>
            <a:r>
              <a:rPr kumimoji="1" lang="tr-TR" altLang="ja-JP" smtClean="0"/>
              <a:t>Dördüncü düzey</a:t>
            </a:r>
          </a:p>
          <a:p>
            <a:pPr lvl="4"/>
            <a:r>
              <a:rPr kumimoji="1" lang="tr-TR" altLang="ja-JP" smtClean="0"/>
              <a:t>Beşinci düzey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0"/>
            <a:duotone>
              <a:schemeClr val="bg2">
                <a:shade val="50000"/>
              </a:schemeClr>
              <a:schemeClr val="bg2">
                <a:tint val="7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3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7" y="1857371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7" y="6492900"/>
            <a:ext cx="1528803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8D085FAA-C9FE-4EAE-939A-C9F438984E11}" type="datetime1">
              <a:rPr lang="tr-TR" smtClean="0"/>
              <a:pPr/>
              <a:t>24.02.2020</a:t>
            </a:fld>
            <a:endParaRPr lang="tr-TR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3" y="6492900"/>
            <a:ext cx="2395535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1"/>
            <a:ext cx="64294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F1FA4342-E94B-4720-9130-0F8993A8989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1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6" y="5589627"/>
            <a:ext cx="5067303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pic>
        <p:nvPicPr>
          <p:cNvPr id="167" name="6 Resim" descr="logo 2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5786439"/>
            <a:ext cx="1098551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Comic Sans MS" pitchFamily="66" charset="0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9276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7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ÇOCUKLARDA AHLAK </a:t>
            </a:r>
            <a:r>
              <a:rPr lang="tr-TR" sz="7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GELİŞİMİ</a:t>
            </a:r>
            <a:endParaRPr lang="en-US" sz="7000" b="1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Resim" descr="mission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2555776" y="2564904"/>
            <a:ext cx="4392488" cy="407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ryanlerch_thinkingboy_out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8614" y="2492896"/>
            <a:ext cx="3605386" cy="360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20688"/>
            <a:ext cx="8280920" cy="5544616"/>
          </a:xfrm>
        </p:spPr>
        <p:txBody>
          <a:bodyPr>
            <a:normAutofit lnSpcReduction="10000"/>
          </a:bodyPr>
          <a:lstStyle/>
          <a:p>
            <a:r>
              <a:rPr lang="tr-TR" sz="2600" dirty="0" err="1" smtClean="0">
                <a:solidFill>
                  <a:schemeClr val="bg2">
                    <a:lumMod val="10000"/>
                  </a:schemeClr>
                </a:solidFill>
              </a:rPr>
              <a:t>Piaget</a:t>
            </a: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, bu hikayelerin çocuğa anlattıktan sonra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hangi çocuğun daha yaramaz olduğunu belirtmesini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ister. </a:t>
            </a:r>
          </a:p>
          <a:p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10 yaşından küçük çocuklar John’un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daha yaramaz olduğunu söylerler. </a:t>
            </a:r>
          </a:p>
          <a:p>
            <a:pPr>
              <a:buNone/>
            </a:pPr>
            <a:r>
              <a:rPr lang="tr-TR" sz="2600" dirty="0" err="1" smtClean="0">
                <a:solidFill>
                  <a:schemeClr val="bg2">
                    <a:lumMod val="10000"/>
                  </a:schemeClr>
                </a:solidFill>
              </a:rPr>
              <a:t>Henry’nin</a:t>
            </a: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 yaptığını ise büyük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çocuklar (10 yaş üstü) daha suçlu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bulurlar. </a:t>
            </a:r>
          </a:p>
          <a:p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10 yaşından küçükler zararın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büyüklüğüne, 10 yaşından büyük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çocuklar ise niyete baktıkları </a:t>
            </a:r>
          </a:p>
          <a:p>
            <a:pPr>
              <a:buNone/>
            </a:pPr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anlaşılmaktadır.</a:t>
            </a:r>
          </a:p>
          <a:p>
            <a:endParaRPr lang="tr-TR" sz="2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tr-TR" dirty="0" err="1" smtClean="0"/>
              <a:t>Piaget</a:t>
            </a:r>
            <a:r>
              <a:rPr lang="tr-TR" dirty="0" smtClean="0"/>
              <a:t> ve yaş…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556792"/>
            <a:ext cx="8248708" cy="4739981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Yaşla değişen bir başka konu da adalet ve ceza anlayışıdır. Yetişkinlerin çocuklara uyguladıkları cezaları </a:t>
            </a:r>
            <a:r>
              <a:rPr lang="tr-TR" dirty="0" err="1" smtClean="0"/>
              <a:t>Piaget</a:t>
            </a:r>
            <a:r>
              <a:rPr lang="tr-TR" dirty="0" smtClean="0"/>
              <a:t>, ikiye ayırır: “ceza getirici ceza” ve “telâfi edici ceza”. </a:t>
            </a:r>
            <a:endParaRPr lang="tr-TR" dirty="0" smtClean="0"/>
          </a:p>
          <a:p>
            <a:r>
              <a:rPr lang="tr-TR" dirty="0" smtClean="0"/>
              <a:t>Ceza </a:t>
            </a:r>
            <a:r>
              <a:rPr lang="tr-TR" dirty="0" smtClean="0"/>
              <a:t>getirici ceza, yanlış bir şey yapanın bu yanlışının cezasını çekmesidir. Top oynarken cam kıran çocuğun dayak yemesi veya bir daha top oynamasına izin verilmemesi böyle bir cezadır. </a:t>
            </a:r>
            <a:endParaRPr lang="tr-TR" dirty="0" smtClean="0"/>
          </a:p>
          <a:p>
            <a:r>
              <a:rPr lang="tr-TR" dirty="0" smtClean="0"/>
              <a:t>Telâfi </a:t>
            </a:r>
            <a:r>
              <a:rPr lang="tr-TR" dirty="0" smtClean="0"/>
              <a:t>edici cezada ise çocuğun yanlış yaptığını anlamasını ve yanlış davranış sonucundaki zararları, hasarları kendi verdiği kararla telâfi etmesini sağlamak önemlidir. Camı kıran çocuğun, harçlığını biriktirip camın parasını ödemesi </a:t>
            </a:r>
            <a:r>
              <a:rPr lang="tr-TR" dirty="0" smtClean="0"/>
              <a:t>telâfi </a:t>
            </a:r>
            <a:r>
              <a:rPr lang="tr-TR" dirty="0" smtClean="0"/>
              <a:t>edici cezadır.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876800" cy="2238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tr-TR" dirty="0" err="1" smtClean="0"/>
              <a:t>Piaget’e</a:t>
            </a:r>
            <a:r>
              <a:rPr lang="tr-TR" dirty="0" smtClean="0"/>
              <a:t> Karşı Eleştiriler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84784"/>
            <a:ext cx="8248708" cy="2363717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bg2">
                    <a:lumMod val="10000"/>
                  </a:schemeClr>
                </a:solidFill>
              </a:rPr>
              <a:t>Öykünün kurgulanmasının yanlış olduğunu iddia eden Nelson(1980) yaptığı bir araştırmada öyküdeki şartları eşitlemiş, sadece niyeti farklı tutarak küçük çocuklara sormuştur.</a:t>
            </a:r>
            <a:endParaRPr lang="tr-TR" sz="2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220072" y="3212976"/>
          <a:ext cx="3923928" cy="3384376"/>
        </p:xfrm>
        <a:graphic>
          <a:graphicData uri="http://schemas.openxmlformats.org/presentationml/2006/ole">
            <p:oleObj spid="_x0000_s21507" name="Chart" r:id="rId4" imgW="3209841" imgH="21336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8677304" cy="566583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err="1" smtClean="0">
                <a:solidFill>
                  <a:schemeClr val="tx1"/>
                </a:solidFill>
              </a:rPr>
              <a:t>Piaget</a:t>
            </a:r>
            <a:r>
              <a:rPr lang="tr-TR" dirty="0" smtClean="0">
                <a:solidFill>
                  <a:schemeClr val="tx1"/>
                </a:solidFill>
              </a:rPr>
              <a:t>, küçük çocukların otorite tarafından 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konulan kuralları sorgulamadığını iddia etmiştir. 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Ancak </a:t>
            </a:r>
            <a:r>
              <a:rPr lang="tr-TR" dirty="0" err="1" smtClean="0">
                <a:solidFill>
                  <a:schemeClr val="tx1"/>
                </a:solidFill>
              </a:rPr>
              <a:t>Turiel</a:t>
            </a:r>
            <a:r>
              <a:rPr lang="tr-TR" dirty="0" smtClean="0">
                <a:solidFill>
                  <a:schemeClr val="tx1"/>
                </a:solidFill>
              </a:rPr>
              <a:t> ve </a:t>
            </a:r>
            <a:r>
              <a:rPr lang="tr-TR" dirty="0" err="1" smtClean="0">
                <a:solidFill>
                  <a:schemeClr val="tx1"/>
                </a:solidFill>
              </a:rPr>
              <a:t>Smetana</a:t>
            </a:r>
            <a:r>
              <a:rPr lang="tr-TR" dirty="0" smtClean="0">
                <a:solidFill>
                  <a:schemeClr val="tx1"/>
                </a:solidFill>
              </a:rPr>
              <a:t>, bunun tersini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yaptıkları araştırmalarla ortaya koymuştur. </a:t>
            </a:r>
          </a:p>
          <a:p>
            <a:pPr lvl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err="1" smtClean="0">
                <a:solidFill>
                  <a:schemeClr val="tx1"/>
                </a:solidFill>
              </a:rPr>
              <a:t>Piaget</a:t>
            </a:r>
            <a:r>
              <a:rPr lang="tr-TR" dirty="0" smtClean="0">
                <a:solidFill>
                  <a:schemeClr val="tx1"/>
                </a:solidFill>
              </a:rPr>
              <a:t>, ebeveynlerin ahlak gelişimi yavaşlattıklarını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iddia etmiştir. Ancak </a:t>
            </a:r>
            <a:r>
              <a:rPr lang="tr-TR" dirty="0" err="1" smtClean="0">
                <a:solidFill>
                  <a:schemeClr val="tx1"/>
                </a:solidFill>
              </a:rPr>
              <a:t>Leon</a:t>
            </a:r>
            <a:r>
              <a:rPr lang="tr-TR" dirty="0" smtClean="0">
                <a:solidFill>
                  <a:schemeClr val="tx1"/>
                </a:solidFill>
              </a:rPr>
              <a:t>(1984) yaptığı araştırmada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annelerin olayları yorumlama ve cezalandırma şekilleriyle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çocuklarının olayları yorumlama ve cezalandırma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şekillerinin benzer olduğunu ortaya koymuştur. </a:t>
            </a:r>
          </a:p>
          <a:p>
            <a:pPr lvl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err="1" smtClean="0">
                <a:solidFill>
                  <a:schemeClr val="tx1"/>
                </a:solidFill>
              </a:rPr>
              <a:t>Piaget</a:t>
            </a:r>
            <a:r>
              <a:rPr lang="tr-TR" dirty="0" smtClean="0">
                <a:solidFill>
                  <a:schemeClr val="tx1"/>
                </a:solidFill>
              </a:rPr>
              <a:t>, ahlak gelişiminin 10-11 yaşına kadar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tamamlandığını savunmuştur. Ancak </a:t>
            </a:r>
            <a:r>
              <a:rPr lang="tr-TR" dirty="0" err="1" smtClean="0">
                <a:solidFill>
                  <a:schemeClr val="tx1"/>
                </a:solidFill>
              </a:rPr>
              <a:t>Kohlberg</a:t>
            </a:r>
            <a:r>
              <a:rPr lang="tr-TR" dirty="0" smtClean="0">
                <a:solidFill>
                  <a:schemeClr val="tx1"/>
                </a:solidFill>
              </a:rPr>
              <a:t> daha </a:t>
            </a:r>
          </a:p>
          <a:p>
            <a:pPr lvl="0">
              <a:buNone/>
            </a:pPr>
            <a:r>
              <a:rPr lang="tr-TR" dirty="0" smtClean="0">
                <a:solidFill>
                  <a:schemeClr val="tx1"/>
                </a:solidFill>
              </a:rPr>
              <a:t>ileri yaşlara kadar devam ettiğini iddia etmiştir.</a:t>
            </a:r>
          </a:p>
          <a:p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5" name="4 Resim" descr="e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6085" y="0"/>
            <a:ext cx="1517915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26768" cy="1143000"/>
          </a:xfrm>
        </p:spPr>
        <p:txBody>
          <a:bodyPr/>
          <a:lstStyle/>
          <a:p>
            <a:r>
              <a:rPr lang="tr-TR" dirty="0" err="1" smtClean="0"/>
              <a:t>Kohlberg</a:t>
            </a:r>
            <a:endParaRPr lang="tr-TR" dirty="0"/>
          </a:p>
        </p:txBody>
      </p:sp>
      <p:pic>
        <p:nvPicPr>
          <p:cNvPr id="5" name="4 İçerik Yer Tutucusu" descr="kohlber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020"/>
          <a:stretch>
            <a:fillRect/>
          </a:stretch>
        </p:blipFill>
        <p:spPr>
          <a:xfrm>
            <a:off x="6876256" y="-1"/>
            <a:ext cx="2267744" cy="256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092280" y="270892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(1927-1987)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83568" y="1772816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err="1" smtClean="0">
                <a:latin typeface="Comic Sans MS" pitchFamily="66" charset="0"/>
              </a:rPr>
              <a:t>Piaget</a:t>
            </a:r>
            <a:r>
              <a:rPr lang="tr-TR" sz="2400" dirty="0" smtClean="0">
                <a:latin typeface="Comic Sans MS" pitchFamily="66" charset="0"/>
              </a:rPr>
              <a:t> gibi ahlaki gelişim sürecinin değişmezliği ve evrenselliğini savunur.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tr-TR" sz="2400" dirty="0" smtClean="0">
                <a:latin typeface="Comic Sans MS" pitchFamily="66" charset="0"/>
              </a:rPr>
              <a:t>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smtClean="0">
                <a:latin typeface="Comic Sans MS" pitchFamily="66" charset="0"/>
              </a:rPr>
              <a:t>Ahlaki gelişim bilişsel gelişimle yakından alakalıdır ve kişi ancak ikilem durumlarında ahlaki gelişimlerini ilerletebilirler. (</a:t>
            </a:r>
            <a:r>
              <a:rPr lang="tr-TR" sz="2400" dirty="0" err="1" smtClean="0">
                <a:latin typeface="Comic Sans MS" pitchFamily="66" charset="0"/>
              </a:rPr>
              <a:t>Mercin</a:t>
            </a:r>
            <a:r>
              <a:rPr lang="tr-TR" sz="2400" dirty="0" smtClean="0">
                <a:latin typeface="Comic Sans MS" pitchFamily="66" charset="0"/>
              </a:rPr>
              <a:t>, 2005).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tr-TR" sz="2400" dirty="0" smtClean="0">
              <a:latin typeface="Comic Sans MS" pitchFamily="66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smtClean="0">
                <a:latin typeface="Comic Sans MS" pitchFamily="66" charset="0"/>
              </a:rPr>
              <a:t>Kişinin ahlak gelişimi seviyesini ölçmek için bir grup ahlak ikilemine verdiği cevaplardan yola çıkmıştır.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Öykü</a:t>
            </a:r>
            <a:endParaRPr lang="tr-TR" dirty="0"/>
          </a:p>
        </p:txBody>
      </p:sp>
      <p:pic>
        <p:nvPicPr>
          <p:cNvPr id="5" name="4 İçerik Yer Tutucusu" descr="838_picture_of_a_sick_woman_lying_in_bed.jp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2598048" cy="2952328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6" name="5 Resim" descr="Begging man 11 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1945131" cy="2994819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204864"/>
            <a:ext cx="2448272" cy="29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irsiz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204864"/>
            <a:ext cx="21957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6697" y="404665"/>
            <a:ext cx="8248708" cy="58818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Gelenek Öncesi Aşama: 7-10 yaş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1. Evre: Ceza ve itaat dönemi 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İlacı çalmamalı, yakalanırsa hapse atılır.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2. Evre: Bireycilik ve çıkara dayalı alışveriş dönemi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İlacı çalmalı çünkü </a:t>
            </a:r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Heinz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ilacı karısı için çalıyor ve suçsuz sayılır.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Geleneksel Aşama: 10-16 yaş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3. Evre: Bağlılık ve Uyum dönemi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İyi bir koca karısına bakmalı, ilacı çalmalı.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4. Evre: Sosyal sistem ve vicdan dönemi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İlaç çalınmamalı, yasalara uygun davranılmalı.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Gelenek Ötesi Aşama: 16 yaş ve sonrası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5. Evre: Sosyal anlaşma, yararlılık ve bireysel haklar dönemi (Kurallar toplum yararı için değiştirilebilir) 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İlaç çalınmalı, bir insanın hayatı ilaçtan daha değerlidir.</a:t>
            </a:r>
          </a:p>
          <a:p>
            <a:pPr lvl="0"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6. Evre: Evrensel ahlaki prensipler dönemi(Kişi kendi vidanı ile ahlak kurallarını belirler)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Örnek cevap: İlaç çalınmalı çünkü insan hayatı her şeyden daha önemlidir.</a:t>
            </a:r>
          </a:p>
          <a:p>
            <a:pPr>
              <a:buNone/>
            </a:pPr>
            <a:endParaRPr lang="tr-T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5" name="4 Resim" descr="dogruyanl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4326" y="0"/>
            <a:ext cx="2249673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dirty="0" err="1" smtClean="0"/>
              <a:t>Kohlberg</a:t>
            </a:r>
            <a:r>
              <a:rPr lang="tr-TR" sz="4000" dirty="0" smtClean="0"/>
              <a:t>’ e karşı eleştiriler: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48708" cy="442915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Küçük çocuklar </a:t>
            </a:r>
            <a:r>
              <a:rPr lang="tr-TR" dirty="0" err="1" smtClean="0"/>
              <a:t>Kohlberg’in</a:t>
            </a:r>
            <a:r>
              <a:rPr lang="tr-TR" dirty="0" smtClean="0"/>
              <a:t> tahmininden daha ileridedirler. (</a:t>
            </a:r>
            <a:r>
              <a:rPr lang="tr-TR" dirty="0" err="1" smtClean="0"/>
              <a:t>Piaget</a:t>
            </a:r>
            <a:r>
              <a:rPr lang="tr-TR" dirty="0" smtClean="0"/>
              <a:t>’ e yapılan eleştirinin aynısı)</a:t>
            </a:r>
          </a:p>
          <a:p>
            <a:pPr lvl="0"/>
            <a:r>
              <a:rPr lang="tr-TR" dirty="0" smtClean="0"/>
              <a:t> İnsanların ahlaki konulardaki tutum ve aynı konulardaki davranışları arasında ciddi bir tutarlılık olmadığı gözlemlenmiştir (Kızıltepe, 2004).</a:t>
            </a:r>
          </a:p>
          <a:p>
            <a:pPr lvl="0"/>
            <a:r>
              <a:rPr lang="tr-TR" dirty="0" smtClean="0"/>
              <a:t>Ahlakla ilgili fikirler evrensel olmadığı, durumsal olduğu yapılan araştırmalarla ortaya konmuştur (</a:t>
            </a:r>
            <a:r>
              <a:rPr lang="tr-TR" dirty="0" err="1" smtClean="0"/>
              <a:t>Turiel</a:t>
            </a:r>
            <a:r>
              <a:rPr lang="tr-TR" dirty="0" smtClean="0"/>
              <a:t>, </a:t>
            </a:r>
            <a:r>
              <a:rPr lang="tr-TR" dirty="0" err="1" smtClean="0"/>
              <a:t>Smetanai</a:t>
            </a:r>
            <a:r>
              <a:rPr lang="tr-TR" dirty="0" smtClean="0"/>
              <a:t>, 1991).</a:t>
            </a:r>
          </a:p>
          <a:p>
            <a:pPr lvl="0"/>
            <a:r>
              <a:rPr lang="tr-TR" dirty="0" err="1" smtClean="0"/>
              <a:t>Kohlberg</a:t>
            </a:r>
            <a:r>
              <a:rPr lang="tr-TR" dirty="0" smtClean="0"/>
              <a:t> Gelenek Sonrası Düzey için 14 yaş ve üstü demesine rağmen yapılan çalışmalarda yetişkinlerin %75’inin bu düzeye ulaşamadığını göstermiştir. Genellikle yetişkinler Geleneksel Düzey’in 3. ve 4. dönemlerinde kalmaktadırlar.</a:t>
            </a:r>
          </a:p>
          <a:p>
            <a:pPr lvl="0"/>
            <a:r>
              <a:rPr lang="tr-TR" dirty="0" smtClean="0"/>
              <a:t>Son olarak </a:t>
            </a:r>
            <a:r>
              <a:rPr lang="tr-TR" dirty="0" err="1" smtClean="0"/>
              <a:t>Kohlberg’in</a:t>
            </a:r>
            <a:r>
              <a:rPr lang="tr-TR" dirty="0" smtClean="0"/>
              <a:t> çalışmalarında sadece batıdaki beyaz erkek nüfusunu kullanması genelleştirme konusunda sıkıntı doğurmaktadır.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5" name="4 Resim" descr="1195445190322000997molumen_red_round_error_warning_icon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4540" y="0"/>
            <a:ext cx="1459460" cy="145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94920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Piaget</a:t>
            </a:r>
            <a:r>
              <a:rPr lang="tr-TR" dirty="0" smtClean="0"/>
              <a:t> ve </a:t>
            </a:r>
            <a:r>
              <a:rPr lang="tr-TR" dirty="0" err="1" smtClean="0"/>
              <a:t>Kohlberg’in</a:t>
            </a:r>
            <a:r>
              <a:rPr lang="tr-TR" dirty="0" smtClean="0"/>
              <a:t> Ahlak Gelişimi Kuramlarının ortak yönleri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6697" y="1857371"/>
            <a:ext cx="8248708" cy="437994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smtClean="0">
                <a:solidFill>
                  <a:schemeClr val="tx1"/>
                </a:solidFill>
              </a:rPr>
              <a:t>Doğru orantı</a:t>
            </a:r>
          </a:p>
          <a:p>
            <a:pPr lvl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Aşama atlama durumunun olmaması</a:t>
            </a:r>
          </a:p>
          <a:p>
            <a:pPr lvl="0"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err="1" smtClean="0">
                <a:solidFill>
                  <a:schemeClr val="tx1"/>
                </a:solidFill>
              </a:rPr>
              <a:t>Piaget’in</a:t>
            </a:r>
            <a:r>
              <a:rPr lang="tr-TR" dirty="0" smtClean="0">
                <a:solidFill>
                  <a:schemeClr val="tx1"/>
                </a:solidFill>
              </a:rPr>
              <a:t> Dışa Bağlı Dönemi </a:t>
            </a:r>
            <a:r>
              <a:rPr lang="tr-TR" dirty="0" err="1" smtClean="0">
                <a:solidFill>
                  <a:schemeClr val="tx1"/>
                </a:solidFill>
              </a:rPr>
              <a:t>Kohlberg’in</a:t>
            </a:r>
            <a:r>
              <a:rPr lang="tr-TR" dirty="0" smtClean="0">
                <a:solidFill>
                  <a:schemeClr val="tx1"/>
                </a:solidFill>
              </a:rPr>
              <a:t> Gelenek Öncesi ve Geleneksel Dönemine karşılık gelir. Özerk Dönem ise Gelenek Sonrası Düzeye uygunluk gösterir.</a:t>
            </a:r>
          </a:p>
          <a:p>
            <a:pPr lvl="0"/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Olgunlaşmanın ve çevresel yaşantıların etkisi</a:t>
            </a:r>
          </a:p>
          <a:p>
            <a:pPr lvl="0"/>
            <a:endParaRPr lang="tr-TR" dirty="0" smtClean="0">
              <a:solidFill>
                <a:schemeClr val="tx1"/>
              </a:solidFill>
            </a:endParaRP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Öğrenme yaşantılarının önemi ortaya çıkmaktadır.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karikatur-kirp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2134" y="1340768"/>
            <a:ext cx="5151866" cy="3888432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816424" cy="908720"/>
          </a:xfrm>
        </p:spPr>
        <p:txBody>
          <a:bodyPr/>
          <a:lstStyle/>
          <a:p>
            <a:r>
              <a:rPr lang="tr-TR" dirty="0" smtClean="0"/>
              <a:t>Öykü</a:t>
            </a:r>
            <a:endParaRPr lang="tr-TR" dirty="0"/>
          </a:p>
        </p:txBody>
      </p:sp>
      <p:pic>
        <p:nvPicPr>
          <p:cNvPr id="5" name="4 İçerik Yer Tutucusu" descr="kostebek_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3013026" cy="2664296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6" name="5 Resim" descr="kir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077072"/>
            <a:ext cx="3589101" cy="2537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63072" cy="1093222"/>
          </a:xfrm>
        </p:spPr>
        <p:txBody>
          <a:bodyPr/>
          <a:lstStyle/>
          <a:p>
            <a:r>
              <a:rPr lang="tr-TR" dirty="0" smtClean="0"/>
              <a:t>Ahlak?</a:t>
            </a:r>
            <a:endParaRPr lang="tr-TR" dirty="0"/>
          </a:p>
        </p:txBody>
      </p:sp>
      <p:pic>
        <p:nvPicPr>
          <p:cNvPr id="5" name="4 İçerik Yer Tutucusu" descr="Doğru-Yanlı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143375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700808"/>
            <a:ext cx="43924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Gelişim Psikolojisi alanında a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hlak, doğruyu yanlıştan ayırmak, bu ayrıma göre davranış belirlemek, onur, utanç, ve suçluluk duyma yeteneği olarak tanımlanır.</a:t>
            </a:r>
            <a:endParaRPr lang="tr-TR" sz="28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(Güngör-Aytaç, 2008).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692696"/>
            <a:ext cx="8463885" cy="5305794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Erkekler bunu hak meselesi olarak görürken, kızlar orta yolu bulmaya çalışmışlardır. </a:t>
            </a:r>
            <a:r>
              <a:rPr lang="tr-TR" dirty="0" err="1" smtClean="0">
                <a:solidFill>
                  <a:schemeClr val="tx1"/>
                </a:solidFill>
              </a:rPr>
              <a:t>Gilligan’a</a:t>
            </a:r>
            <a:r>
              <a:rPr lang="tr-TR" dirty="0" smtClean="0">
                <a:solidFill>
                  <a:schemeClr val="tx1"/>
                </a:solidFill>
              </a:rPr>
              <a:t> göre kadınlar ve erkekler daha farklı sosyalleşmektedirler ve bu durum ahlak gelişiminde göz önüne alınması gereken bir şeydir (Kızıltepe, 2004).</a:t>
            </a: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Gilligan’ın</a:t>
            </a:r>
            <a:r>
              <a:rPr lang="tr-TR" dirty="0" smtClean="0">
                <a:solidFill>
                  <a:schemeClr val="tx1"/>
                </a:solidFill>
              </a:rPr>
              <a:t> bu eleştirisine karşılık yapılan araştırmalarda ahlak gelişiminde cinsiyet farkı olmadığı ortaya konmuştur (</a:t>
            </a:r>
            <a:r>
              <a:rPr lang="tr-TR" dirty="0" err="1" smtClean="0">
                <a:solidFill>
                  <a:schemeClr val="tx1"/>
                </a:solidFill>
              </a:rPr>
              <a:t>Turiel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Smetanai</a:t>
            </a:r>
            <a:r>
              <a:rPr lang="tr-TR" dirty="0" smtClean="0">
                <a:solidFill>
                  <a:schemeClr val="tx1"/>
                </a:solidFill>
              </a:rPr>
              <a:t>, 1991).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20688"/>
            <a:ext cx="7283152" cy="1143000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smtClean="0"/>
              <a:t>Sosyal Öğrenme Kuramına göre Ahlak Gelişimi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Sosyal öğrenme kuramının en 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büyük öncüsü </a:t>
            </a:r>
            <a:r>
              <a:rPr lang="tr-TR" dirty="0" err="1" smtClean="0">
                <a:solidFill>
                  <a:schemeClr val="tx1"/>
                </a:solidFill>
              </a:rPr>
              <a:t>Bandura</a:t>
            </a:r>
            <a:r>
              <a:rPr lang="tr-TR" dirty="0" smtClean="0">
                <a:solidFill>
                  <a:schemeClr val="tx1"/>
                </a:solidFill>
              </a:rPr>
              <a:t>’ dır. </a:t>
            </a: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Ahlaki davranışı odak noktası yapan sosyal öğrenme kuramına göre, ahlak gelişimi mekanizması diğer davranış kazanma mekanizmalarına benzerdir.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5" name="4 Resim" descr="graw_band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0"/>
            <a:ext cx="1691680" cy="232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7668344" y="242088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1925-      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4968552" cy="4429151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Çocuğun iyi bir ahlak yapısının oluşumu, iyi bir modelle karşılamasına bağlıdır.</a:t>
            </a:r>
          </a:p>
          <a:p>
            <a:pPr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Sosyal öğrenme kuramına göre vicdan ve ahlak gelişiminde ebeveyn ve diğer modeller önemlidir. Bu kurama göre çocuklar için küçük yaşta en çarpıcı örnekler ana babalardır.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6" name="5 Resim" descr="vsh0326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052736"/>
            <a:ext cx="421196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576064"/>
          </a:xfrm>
        </p:spPr>
        <p:txBody>
          <a:bodyPr>
            <a:noAutofit/>
          </a:bodyPr>
          <a:lstStyle/>
          <a:p>
            <a:r>
              <a:rPr lang="tr-TR" sz="3000" b="1" dirty="0" smtClean="0"/>
              <a:t>3 temel yaklaşımın tablo şeklinde incelenmesi</a:t>
            </a:r>
            <a:endParaRPr lang="tr-TR" sz="3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467544" y="990581"/>
          <a:ext cx="8352929" cy="4937760"/>
        </p:xfrm>
        <a:graphic>
          <a:graphicData uri="http://schemas.openxmlformats.org/drawingml/2006/table">
            <a:tbl>
              <a:tblPr/>
              <a:tblGrid>
                <a:gridCol w="1620945"/>
                <a:gridCol w="2413945"/>
                <a:gridCol w="1904991"/>
                <a:gridCol w="2413048"/>
              </a:tblGrid>
              <a:tr h="7365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tr-TR" sz="18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 dirty="0" err="1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Psikoanalitik</a:t>
                      </a: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Yaklaşım</a:t>
                      </a:r>
                      <a:endParaRPr lang="tr-TR" sz="18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Bilişsel Yaklaşım</a:t>
                      </a:r>
                      <a:endParaRPr lang="tr-TR" sz="18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Sosyal Öğrenme Yaklaşımı</a:t>
                      </a:r>
                      <a:endParaRPr lang="tr-TR" sz="18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Ana vurgu</a:t>
                      </a:r>
                      <a:endParaRPr lang="tr-TR" sz="180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Duygu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Düşünce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Davranış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Ahlak nasıl </a:t>
                      </a:r>
                      <a:r>
                        <a:rPr lang="tr-TR" sz="1800" u="sng" dirty="0" err="1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ediliniyor</a:t>
                      </a: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?</a:t>
                      </a:r>
                      <a:endParaRPr lang="tr-TR" sz="18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Ebeveyn değerlerinin içselleştirilmesiyle oluşan süper ego 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Deneyim ve zekaya dayanan değişmez aşamalar ile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Gözlem, ödül ve ceza yöntemi 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Başlıca sosyalleşme araçları</a:t>
                      </a:r>
                      <a:endParaRPr lang="tr-TR" sz="180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Aynı cinsiyetten olan ebeveyn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Daha üst aşamadaki insanlar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Etrafta model olabilecek herhangi bir kişi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4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Araştırma desteği</a:t>
                      </a:r>
                      <a:endParaRPr lang="tr-TR" sz="1800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>
                          <a:latin typeface="Comic Sans MS" pitchFamily="66" charset="0"/>
                          <a:ea typeface="Calibri"/>
                          <a:cs typeface="Times New Roman"/>
                        </a:rPr>
                        <a:t>Oldukça az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Orta Seviyede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Güçlü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713162" cy="3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036" name="AutoShape 3"/>
          <p:cNvSpPr>
            <a:spLocks noChangeArrowheads="1"/>
          </p:cNvSpPr>
          <p:nvPr/>
        </p:nvSpPr>
        <p:spPr bwMode="auto">
          <a:xfrm>
            <a:off x="3131840" y="188640"/>
            <a:ext cx="5616625" cy="2665413"/>
          </a:xfrm>
          <a:prstGeom prst="cloudCallout">
            <a:avLst>
              <a:gd name="adj1" fmla="val -50697"/>
              <a:gd name="adj2" fmla="val 72831"/>
            </a:avLst>
          </a:prstGeom>
          <a:solidFill>
            <a:srgbClr val="FFFFFF">
              <a:alpha val="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200" b="1" dirty="0">
              <a:solidFill>
                <a:srgbClr val="000000"/>
              </a:solidFill>
              <a:latin typeface="Comic Sans MS" pitchFamily="64" charset="0"/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b="1" dirty="0">
                <a:solidFill>
                  <a:srgbClr val="000000"/>
                </a:solidFill>
                <a:latin typeface="Comic Sans MS" pitchFamily="64" charset="0"/>
              </a:rPr>
              <a:t>İLGİNİZE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3200" b="1" dirty="0">
                <a:solidFill>
                  <a:srgbClr val="000000"/>
                </a:solidFill>
                <a:latin typeface="Comic Sans MS" pitchFamily="64" charset="0"/>
              </a:rPr>
              <a:t>TEŞEKKÜRLER!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tr-TR" sz="3200" b="1" dirty="0">
              <a:solidFill>
                <a:srgbClr val="000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1800200" cy="2227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 descr="a7021_2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916832"/>
            <a:ext cx="2116832" cy="255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Ahlak Kavramının 3 temel bileşeni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3744416" cy="936104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Duygusal Bileşen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687616" y="141277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Bilişsel Bileşen</a:t>
            </a:r>
          </a:p>
        </p:txBody>
      </p:sp>
      <p:sp>
        <p:nvSpPr>
          <p:cNvPr id="6" name="5 Dikdörtgen"/>
          <p:cNvSpPr/>
          <p:nvPr/>
        </p:nvSpPr>
        <p:spPr>
          <a:xfrm>
            <a:off x="2771800" y="4437112"/>
            <a:ext cx="3825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Davranışsal Bileşen</a:t>
            </a:r>
            <a:endParaRPr lang="tr-TR" sz="3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8 Resim" descr="istock_behavioral-therapy-for-adhd-300x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5013176"/>
            <a:ext cx="3168352" cy="162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re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86" y="0"/>
            <a:ext cx="254391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Psikanalitik</a:t>
            </a:r>
            <a:r>
              <a:rPr lang="tr-TR" dirty="0" smtClean="0"/>
              <a:t> Kurama göre Ahlak Gelişimi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1916832"/>
            <a:ext cx="8820472" cy="38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800" dirty="0" smtClean="0">
                <a:latin typeface="Comic Sans MS" pitchFamily="66" charset="0"/>
              </a:rPr>
              <a:t>Freud, ahlak gelişimini duygusal – güdüsel </a:t>
            </a:r>
          </a:p>
          <a:p>
            <a:pPr lvl="0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tr-TR" sz="2800" dirty="0" smtClean="0">
                <a:latin typeface="Comic Sans MS" pitchFamily="66" charset="0"/>
              </a:rPr>
              <a:t>bir süreç olarak ele almıştır..</a:t>
            </a:r>
          </a:p>
          <a:p>
            <a:pPr lvl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800" dirty="0" smtClean="0">
                <a:latin typeface="Comic Sans MS" pitchFamily="66" charset="0"/>
              </a:rPr>
              <a:t>Freud’a göre kişilerin doğduğu zaman ahlak kavramı yoktur. Süper egonun gelişmesiyle oluşur.</a:t>
            </a:r>
          </a:p>
          <a:p>
            <a:pPr lvl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800" dirty="0" smtClean="0">
                <a:latin typeface="Comic Sans MS" pitchFamily="66" charset="0"/>
              </a:rPr>
              <a:t>6 yaşına kadar ahlak gelişimi tamamlanır. </a:t>
            </a:r>
          </a:p>
          <a:p>
            <a:pPr lvl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800" dirty="0" smtClean="0">
                <a:latin typeface="Comic Sans MS" pitchFamily="66" charset="0"/>
              </a:rPr>
              <a:t>Kız çocuklarının süper egoları daha zayıftır.</a:t>
            </a:r>
            <a:endParaRPr lang="tr-T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5472608" cy="1143000"/>
          </a:xfrm>
        </p:spPr>
        <p:txBody>
          <a:bodyPr>
            <a:noAutofit/>
          </a:bodyPr>
          <a:lstStyle/>
          <a:p>
            <a:r>
              <a:rPr lang="tr-TR" dirty="0" smtClean="0"/>
              <a:t>Freud’ a Karşı Eleştiriler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56792"/>
            <a:ext cx="7920880" cy="4429151"/>
          </a:xfrm>
        </p:spPr>
        <p:txBody>
          <a:bodyPr>
            <a:noAutofit/>
          </a:bodyPr>
          <a:lstStyle/>
          <a:p>
            <a:pPr lvl="0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Erkeklerin daha güçlü süper </a:t>
            </a:r>
          </a:p>
          <a:p>
            <a:pPr lvl="0">
              <a:buNone/>
            </a:pPr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egolarının olduğunu yapılan hiçbir </a:t>
            </a:r>
          </a:p>
          <a:p>
            <a:pPr lvl="0">
              <a:buNone/>
            </a:pPr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çalışma desteklememiştir.</a:t>
            </a:r>
          </a:p>
          <a:p>
            <a:pPr lvl="0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2 yaşında olan çocuklarda dahi bazı </a:t>
            </a:r>
          </a:p>
          <a:p>
            <a:pPr lvl="0">
              <a:buNone/>
            </a:pPr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ahlak kurallarının benimsendiği, onur, utanç</a:t>
            </a:r>
          </a:p>
          <a:p>
            <a:pPr lvl="0">
              <a:buNone/>
            </a:pPr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ve suçluluk gibi duyguların yaşandığı</a:t>
            </a:r>
          </a:p>
          <a:p>
            <a:pPr lvl="0">
              <a:buNone/>
            </a:pPr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gözlemlenmiştir.  </a:t>
            </a:r>
          </a:p>
          <a:p>
            <a:pPr lvl="0"/>
            <a:r>
              <a:rPr lang="tr-TR" sz="2800" dirty="0" smtClean="0">
                <a:solidFill>
                  <a:schemeClr val="bg2">
                    <a:lumMod val="10000"/>
                  </a:schemeClr>
                </a:solidFill>
              </a:rPr>
              <a:t>6 yaşında ahlak gelişiminin tamamlanmadığı birçok araştırma sonucunda ortaya çıkmıştır. </a:t>
            </a:r>
          </a:p>
          <a:p>
            <a:endParaRPr lang="tr-T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5" name="4 Resim" descr="elesti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6148" y="0"/>
            <a:ext cx="322785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eriks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264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472608" cy="1143000"/>
          </a:xfrm>
        </p:spPr>
        <p:txBody>
          <a:bodyPr>
            <a:noAutofit/>
          </a:bodyPr>
          <a:lstStyle/>
          <a:p>
            <a:r>
              <a:rPr lang="tr-TR" dirty="0" err="1" smtClean="0"/>
              <a:t>Neo</a:t>
            </a:r>
            <a:r>
              <a:rPr lang="tr-TR" dirty="0" smtClean="0"/>
              <a:t>-</a:t>
            </a:r>
            <a:r>
              <a:rPr lang="tr-TR" dirty="0" err="1" smtClean="0"/>
              <a:t>Freudian</a:t>
            </a:r>
            <a:r>
              <a:rPr lang="tr-TR" dirty="0" smtClean="0"/>
              <a:t> Yaklaşıma göre Ahlak Gelişimi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583684" y="2780928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omic Sans MS" pitchFamily="66" charset="0"/>
              </a:rPr>
              <a:t>Hartmann</a:t>
            </a:r>
            <a:r>
              <a:rPr lang="tr-TR" dirty="0" smtClean="0">
                <a:latin typeface="Comic Sans MS" pitchFamily="66" charset="0"/>
              </a:rPr>
              <a:t>(1894-1970)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" name="9 Resim" descr="Hart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19573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Metin kutusu"/>
          <p:cNvSpPr txBox="1"/>
          <p:nvPr/>
        </p:nvSpPr>
        <p:spPr>
          <a:xfrm>
            <a:off x="152400" y="2933328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Comic Sans MS" pitchFamily="66" charset="0"/>
              </a:rPr>
              <a:t>Erikson</a:t>
            </a:r>
            <a:r>
              <a:rPr lang="tr-TR" dirty="0" smtClean="0">
                <a:latin typeface="Comic Sans MS" pitchFamily="66" charset="0"/>
              </a:rPr>
              <a:t>(1902-1994)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115616" y="32849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smtClean="0">
                <a:latin typeface="Comic Sans MS" pitchFamily="66" charset="0"/>
              </a:rPr>
              <a:t>Çocuk, ailenin sevgisini kaybetmemek için ebeveynlerin otoritesine uygun bir şekilde davranmaya başlar.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smtClean="0">
                <a:latin typeface="Comic Sans MS" pitchFamily="66" charset="0"/>
              </a:rPr>
              <a:t>Ahlak gelişiminin temeli seksüel çelişkiler değil, sosyal çelişkilerdir. 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sz="2400" dirty="0" smtClean="0">
                <a:latin typeface="Comic Sans MS" pitchFamily="66" charset="0"/>
              </a:rPr>
              <a:t>Ego da ahlak gelişiminde etkilidir.</a:t>
            </a:r>
            <a:endParaRPr lang="tr-T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Bilişsel Kurama göre Ahlak Gelişimi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4969399" cy="4429151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r>
              <a:rPr lang="tr-TR" sz="3500" dirty="0" err="1" smtClean="0">
                <a:solidFill>
                  <a:schemeClr val="bg2">
                    <a:lumMod val="10000"/>
                  </a:schemeClr>
                </a:solidFill>
              </a:rPr>
              <a:t>Piaget</a:t>
            </a:r>
            <a:endParaRPr lang="tr-TR" sz="35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tr-TR" sz="3500" dirty="0" err="1" smtClean="0">
                <a:solidFill>
                  <a:schemeClr val="bg2">
                    <a:lumMod val="10000"/>
                  </a:schemeClr>
                </a:solidFill>
              </a:rPr>
              <a:t>Kohlberg</a:t>
            </a:r>
            <a:endParaRPr lang="tr-TR" sz="35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tr-TR" sz="3500" dirty="0" err="1" smtClean="0">
                <a:solidFill>
                  <a:schemeClr val="bg2">
                    <a:lumMod val="10000"/>
                  </a:schemeClr>
                </a:solidFill>
              </a:rPr>
              <a:t>Piaget</a:t>
            </a:r>
            <a:r>
              <a:rPr lang="tr-TR" sz="3500" dirty="0" smtClean="0">
                <a:solidFill>
                  <a:schemeClr val="bg2">
                    <a:lumMod val="10000"/>
                  </a:schemeClr>
                </a:solidFill>
              </a:rPr>
              <a:t> ve </a:t>
            </a:r>
            <a:r>
              <a:rPr lang="tr-TR" sz="3500" dirty="0" err="1" smtClean="0">
                <a:solidFill>
                  <a:schemeClr val="bg2">
                    <a:lumMod val="10000"/>
                  </a:schemeClr>
                </a:solidFill>
              </a:rPr>
              <a:t>Kohlberg’in</a:t>
            </a:r>
            <a:r>
              <a:rPr lang="tr-TR" sz="3500" dirty="0" smtClean="0">
                <a:solidFill>
                  <a:schemeClr val="bg2">
                    <a:lumMod val="10000"/>
                  </a:schemeClr>
                </a:solidFill>
              </a:rPr>
              <a:t> ortak yönleri</a:t>
            </a:r>
          </a:p>
          <a:p>
            <a:pPr lvl="1">
              <a:buFont typeface="Wingdings" pitchFamily="2" charset="2"/>
              <a:buChar char="q"/>
            </a:pPr>
            <a:r>
              <a:rPr lang="tr-TR" sz="3500" dirty="0" err="1" smtClean="0">
                <a:solidFill>
                  <a:schemeClr val="bg2">
                    <a:lumMod val="10000"/>
                  </a:schemeClr>
                </a:solidFill>
              </a:rPr>
              <a:t>Gilligan</a:t>
            </a:r>
            <a:endParaRPr lang="tr-TR" sz="35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5" name="4 Resim" descr="BrainWalk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173191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404664"/>
            <a:ext cx="3384376" cy="1296144"/>
          </a:xfrm>
        </p:spPr>
        <p:txBody>
          <a:bodyPr/>
          <a:lstStyle/>
          <a:p>
            <a:r>
              <a:rPr lang="tr-TR" dirty="0" smtClean="0"/>
              <a:t>PIAGET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88840"/>
            <a:ext cx="8248708" cy="4429151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Bilişsel gelişim için geçerli olan  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ilkelerin ahlâki gelişim için de geçerli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olduğunu ifade etmiştir. </a:t>
            </a:r>
          </a:p>
          <a:p>
            <a:r>
              <a:rPr lang="tr-TR" dirty="0" err="1" smtClean="0">
                <a:solidFill>
                  <a:schemeClr val="bg2">
                    <a:lumMod val="10000"/>
                  </a:schemeClr>
                </a:solidFill>
              </a:rPr>
              <a:t>Piaget</a:t>
            </a: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 sunduğu iki öykü arasındaki ilişki ile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ilgili sorular hazırlamış ve verilen cevaplara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göre ahlaki gelişimi evrelere ayırmıştır. </a:t>
            </a:r>
          </a:p>
          <a:p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Bu evrelerden birincisi dışa bağımlı ahlâk</a:t>
            </a:r>
          </a:p>
          <a:p>
            <a:pPr>
              <a:buNone/>
            </a:pPr>
            <a:r>
              <a:rPr lang="tr-TR" dirty="0" smtClean="0">
                <a:solidFill>
                  <a:schemeClr val="bg2">
                    <a:lumMod val="10000"/>
                  </a:schemeClr>
                </a:solidFill>
              </a:rPr>
              <a:t>evresi, ikincisi özerk ahlâk evresidir.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6" name="5 Resim" descr="jean-pia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131" y="0"/>
            <a:ext cx="2441869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7236296" y="227687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(1896-1980)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Öyküler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4342-E94B-4720-9130-0F8993A89899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467544" y="1916832"/>
          <a:ext cx="3837576" cy="3600400"/>
        </p:xfrm>
        <a:graphic>
          <a:graphicData uri="http://schemas.openxmlformats.org/presentationml/2006/ole">
            <p:oleObj spid="_x0000_s20482" name="Resim" r:id="rId4" imgW="3160440" imgH="2312640" progId="Word.Picture.8">
              <p:embed/>
            </p:oleObj>
          </a:graphicData>
        </a:graphic>
      </p:graphicFrame>
      <p:pic>
        <p:nvPicPr>
          <p:cNvPr id="6" name="5 Resim" descr="2624979340_4e50b916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5" y="1916832"/>
            <a:ext cx="393643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1721</TotalTime>
  <Words>1310</Words>
  <Application>Microsoft Office PowerPoint</Application>
  <PresentationFormat>Ekran Gösterisi (4:3)</PresentationFormat>
  <Paragraphs>185</Paragraphs>
  <Slides>24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Brooklet</vt:lpstr>
      <vt:lpstr>Resim</vt:lpstr>
      <vt:lpstr>Chart</vt:lpstr>
      <vt:lpstr>ÇOCUKLARDA AHLAK GELİŞİMİ</vt:lpstr>
      <vt:lpstr>Ahlak?</vt:lpstr>
      <vt:lpstr>Ahlak Kavramının 3 temel bileşeni</vt:lpstr>
      <vt:lpstr>Psikanalitik Kurama göre Ahlak Gelişimi</vt:lpstr>
      <vt:lpstr>Freud’ a Karşı Eleştiriler</vt:lpstr>
      <vt:lpstr>Neo-Freudian Yaklaşıma göre Ahlak Gelişimi</vt:lpstr>
      <vt:lpstr>Bilişsel Kurama göre Ahlak Gelişimi</vt:lpstr>
      <vt:lpstr>PIAGET</vt:lpstr>
      <vt:lpstr>Öyküler</vt:lpstr>
      <vt:lpstr>Slayt 10</vt:lpstr>
      <vt:lpstr>Piaget ve yaş…</vt:lpstr>
      <vt:lpstr>Piaget’e Karşı Eleştiriler</vt:lpstr>
      <vt:lpstr>Slayt 13</vt:lpstr>
      <vt:lpstr>Kohlberg</vt:lpstr>
      <vt:lpstr>Öykü</vt:lpstr>
      <vt:lpstr>Slayt 16</vt:lpstr>
      <vt:lpstr>Kohlberg’ e karşı eleştiriler:</vt:lpstr>
      <vt:lpstr>Piaget ve Kohlberg’in Ahlak Gelişimi Kuramlarının ortak yönleri </vt:lpstr>
      <vt:lpstr>Öykü</vt:lpstr>
      <vt:lpstr>Slayt 20</vt:lpstr>
      <vt:lpstr>Sosyal Öğrenme Kuramına göre Ahlak Gelişimi </vt:lpstr>
      <vt:lpstr>Slayt 22</vt:lpstr>
      <vt:lpstr>3 temel yaklaşımın tablo şeklinde incelenmesi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Win7</cp:lastModifiedBy>
  <cp:revision>169</cp:revision>
  <dcterms:created xsi:type="dcterms:W3CDTF">2009-04-10T15:56:36Z</dcterms:created>
  <dcterms:modified xsi:type="dcterms:W3CDTF">2020-02-24T07:48:05Z</dcterms:modified>
</cp:coreProperties>
</file>