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handoutMasterIdLst>
    <p:handoutMasterId r:id="rId35"/>
  </p:handoutMasterIdLst>
  <p:sldIdLst>
    <p:sldId id="360" r:id="rId5"/>
    <p:sldId id="262" r:id="rId6"/>
    <p:sldId id="263" r:id="rId7"/>
    <p:sldId id="264" r:id="rId8"/>
    <p:sldId id="266" r:id="rId9"/>
    <p:sldId id="267" r:id="rId10"/>
    <p:sldId id="340" r:id="rId11"/>
    <p:sldId id="268" r:id="rId12"/>
    <p:sldId id="358" r:id="rId13"/>
    <p:sldId id="271" r:id="rId14"/>
    <p:sldId id="350" r:id="rId15"/>
    <p:sldId id="356" r:id="rId16"/>
    <p:sldId id="355" r:id="rId17"/>
    <p:sldId id="354" r:id="rId18"/>
    <p:sldId id="351" r:id="rId19"/>
    <p:sldId id="337" r:id="rId20"/>
    <p:sldId id="269" r:id="rId21"/>
    <p:sldId id="274" r:id="rId22"/>
    <p:sldId id="285" r:id="rId23"/>
    <p:sldId id="327" r:id="rId24"/>
    <p:sldId id="359" r:id="rId25"/>
    <p:sldId id="353" r:id="rId26"/>
    <p:sldId id="273" r:id="rId27"/>
    <p:sldId id="331" r:id="rId28"/>
    <p:sldId id="332" r:id="rId29"/>
    <p:sldId id="345" r:id="rId30"/>
    <p:sldId id="346" r:id="rId31"/>
    <p:sldId id="333" r:id="rId32"/>
    <p:sldId id="309" r:id="rId3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73656" autoAdjust="0"/>
  </p:normalViewPr>
  <p:slideViewPr>
    <p:cSldViewPr snapToGrid="0">
      <p:cViewPr varScale="1">
        <p:scale>
          <a:sx n="56" d="100"/>
          <a:sy n="56" d="100"/>
        </p:scale>
        <p:origin x="192" y="4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5759A-EA80-4438-9FE9-159093AE83C1}" type="doc">
      <dgm:prSet loTypeId="urn:microsoft.com/office/officeart/2005/8/layout/hProcess11" loCatId="process" qsTypeId="urn:microsoft.com/office/officeart/2005/8/quickstyle/simple5" qsCatId="simple" csTypeId="urn:microsoft.com/office/officeart/2005/8/colors/accent1_2" csCatId="accent1" phldr="1"/>
      <dgm:spPr/>
    </dgm:pt>
    <dgm:pt modelId="{B2398554-CAE4-4E1A-9D16-C9ACCC7886A7}">
      <dgm:prSet phldrT="[Text]" custT="1"/>
      <dgm:spPr/>
      <dgm:t>
        <a:bodyPr/>
        <a:lstStyle/>
        <a:p>
          <a:r>
            <a:rPr lang="tr-TR" sz="2800" b="1" dirty="0" smtClean="0">
              <a:solidFill>
                <a:schemeClr val="bg1"/>
              </a:solidFill>
            </a:rPr>
            <a:t>1945</a:t>
          </a:r>
        </a:p>
      </dgm:t>
    </dgm:pt>
    <dgm:pt modelId="{A52BF40A-0147-4AC9-B204-547C55C71923}" type="parTrans" cxnId="{13AAFAD0-F71E-418C-B74C-B2C6A41A3A60}">
      <dgm:prSet/>
      <dgm:spPr/>
      <dgm:t>
        <a:bodyPr/>
        <a:lstStyle/>
        <a:p>
          <a:endParaRPr lang="en-US" sz="1600"/>
        </a:p>
      </dgm:t>
    </dgm:pt>
    <dgm:pt modelId="{19727F7F-2A8B-4748-8CF0-D84B70354618}" type="sibTrans" cxnId="{13AAFAD0-F71E-418C-B74C-B2C6A41A3A60}">
      <dgm:prSet/>
      <dgm:spPr/>
      <dgm:t>
        <a:bodyPr/>
        <a:lstStyle/>
        <a:p>
          <a:endParaRPr lang="en-US" sz="1600"/>
        </a:p>
      </dgm:t>
    </dgm:pt>
    <dgm:pt modelId="{67E79010-5BDA-436B-899A-71DB9934A348}">
      <dgm:prSet phldrT="[Text]" custT="1"/>
      <dgm:spPr/>
      <dgm:t>
        <a:bodyPr/>
        <a:lstStyle/>
        <a:p>
          <a:r>
            <a:rPr lang="tr-TR" sz="2800" b="1" dirty="0" smtClean="0">
              <a:solidFill>
                <a:schemeClr val="bg1"/>
              </a:solidFill>
            </a:rPr>
            <a:t>1965</a:t>
          </a:r>
          <a:endParaRPr lang="en-US" sz="2800" b="1" dirty="0">
            <a:solidFill>
              <a:schemeClr val="bg1"/>
            </a:solidFill>
          </a:endParaRPr>
        </a:p>
      </dgm:t>
    </dgm:pt>
    <dgm:pt modelId="{5D507066-AA67-49CD-9F8B-B39CEF61C8EF}" type="parTrans" cxnId="{A6D757D5-7F02-4518-9B49-91A03CFDA1AC}">
      <dgm:prSet/>
      <dgm:spPr/>
      <dgm:t>
        <a:bodyPr/>
        <a:lstStyle/>
        <a:p>
          <a:endParaRPr lang="en-US" sz="1600"/>
        </a:p>
      </dgm:t>
    </dgm:pt>
    <dgm:pt modelId="{C35377D7-1D4D-43FC-985F-4F6826E227BD}" type="sibTrans" cxnId="{A6D757D5-7F02-4518-9B49-91A03CFDA1AC}">
      <dgm:prSet/>
      <dgm:spPr/>
      <dgm:t>
        <a:bodyPr/>
        <a:lstStyle/>
        <a:p>
          <a:endParaRPr lang="en-US" sz="1600"/>
        </a:p>
      </dgm:t>
    </dgm:pt>
    <dgm:pt modelId="{BA234C44-97E6-44BA-84DA-18CF8E34E3B1}">
      <dgm:prSet phldrT="[Text]" custT="1"/>
      <dgm:spPr/>
      <dgm:t>
        <a:bodyPr/>
        <a:lstStyle/>
        <a:p>
          <a:r>
            <a:rPr lang="tr-TR" sz="2800" b="1" dirty="0" smtClean="0">
              <a:solidFill>
                <a:schemeClr val="bg1"/>
              </a:solidFill>
            </a:rPr>
            <a:t>1980</a:t>
          </a:r>
          <a:endParaRPr lang="en-US" sz="2800" b="1" dirty="0">
            <a:solidFill>
              <a:schemeClr val="bg1"/>
            </a:solidFill>
          </a:endParaRPr>
        </a:p>
      </dgm:t>
    </dgm:pt>
    <dgm:pt modelId="{981A82B8-23DE-4A29-958C-263048A6DA0B}" type="parTrans" cxnId="{12AD20BA-F387-420D-B1F6-572704E5865A}">
      <dgm:prSet/>
      <dgm:spPr/>
      <dgm:t>
        <a:bodyPr/>
        <a:lstStyle/>
        <a:p>
          <a:endParaRPr lang="en-US" sz="1600"/>
        </a:p>
      </dgm:t>
    </dgm:pt>
    <dgm:pt modelId="{CAC1A04A-BEC2-46A8-ADE1-266185172343}" type="sibTrans" cxnId="{12AD20BA-F387-420D-B1F6-572704E5865A}">
      <dgm:prSet/>
      <dgm:spPr/>
      <dgm:t>
        <a:bodyPr/>
        <a:lstStyle/>
        <a:p>
          <a:endParaRPr lang="en-US" sz="1600"/>
        </a:p>
      </dgm:t>
    </dgm:pt>
    <dgm:pt modelId="{AC879805-1E09-4267-86C2-8967CB0AD4FB}">
      <dgm:prSet custT="1"/>
      <dgm:spPr/>
      <dgm:t>
        <a:bodyPr/>
        <a:lstStyle/>
        <a:p>
          <a:r>
            <a:rPr lang="tr-TR" sz="2800" b="1" dirty="0" smtClean="0">
              <a:solidFill>
                <a:schemeClr val="bg1"/>
              </a:solidFill>
            </a:rPr>
            <a:t>2000</a:t>
          </a:r>
          <a:endParaRPr lang="en-US" sz="2800" b="1" dirty="0">
            <a:solidFill>
              <a:schemeClr val="bg1"/>
            </a:solidFill>
          </a:endParaRPr>
        </a:p>
      </dgm:t>
    </dgm:pt>
    <dgm:pt modelId="{B870F9C8-3AC4-48E4-9E76-058167A0FAC7}" type="parTrans" cxnId="{9105F0ED-5DC8-4CC1-A1F4-9F1F02279BAB}">
      <dgm:prSet/>
      <dgm:spPr/>
      <dgm:t>
        <a:bodyPr/>
        <a:lstStyle/>
        <a:p>
          <a:endParaRPr lang="en-US" sz="1600"/>
        </a:p>
      </dgm:t>
    </dgm:pt>
    <dgm:pt modelId="{2CC87659-C6CF-4E06-9E15-FB42A01451D9}" type="sibTrans" cxnId="{9105F0ED-5DC8-4CC1-A1F4-9F1F02279BAB}">
      <dgm:prSet/>
      <dgm:spPr/>
      <dgm:t>
        <a:bodyPr/>
        <a:lstStyle/>
        <a:p>
          <a:endParaRPr lang="en-US" sz="1600"/>
        </a:p>
      </dgm:t>
    </dgm:pt>
    <dgm:pt modelId="{80EF8D36-4ACA-4B25-BACD-D3090245493B}" type="pres">
      <dgm:prSet presAssocID="{6215759A-EA80-4438-9FE9-159093AE83C1}" presName="Name0" presStyleCnt="0">
        <dgm:presLayoutVars>
          <dgm:dir/>
          <dgm:resizeHandles val="exact"/>
        </dgm:presLayoutVars>
      </dgm:prSet>
      <dgm:spPr/>
    </dgm:pt>
    <dgm:pt modelId="{AC1FE5EA-64F7-4283-B7C5-8C6266285571}" type="pres">
      <dgm:prSet presAssocID="{6215759A-EA80-4438-9FE9-159093AE83C1}" presName="arrow" presStyleLbl="bgShp" presStyleIdx="0" presStyleCnt="1" custLinFactNeighborX="-5009" custLinFactNeighborY="-80049"/>
      <dgm:spPr/>
    </dgm:pt>
    <dgm:pt modelId="{E029F5FA-0867-4D5C-97B1-FDC491C856B5}" type="pres">
      <dgm:prSet presAssocID="{6215759A-EA80-4438-9FE9-159093AE83C1}" presName="points" presStyleCnt="0"/>
      <dgm:spPr/>
    </dgm:pt>
    <dgm:pt modelId="{43F70166-1508-48E5-B5A8-56E2F95006DF}" type="pres">
      <dgm:prSet presAssocID="{B2398554-CAE4-4E1A-9D16-C9ACCC7886A7}" presName="compositeA" presStyleCnt="0"/>
      <dgm:spPr/>
    </dgm:pt>
    <dgm:pt modelId="{A35EEEB6-EF84-4FE9-97DF-A98859CD4C10}" type="pres">
      <dgm:prSet presAssocID="{B2398554-CAE4-4E1A-9D16-C9ACCC7886A7}" presName="textA" presStyleLbl="revTx" presStyleIdx="0" presStyleCnt="4" custScaleY="58442" custLinFactNeighborX="7493" custLinFactNeighborY="22996">
        <dgm:presLayoutVars>
          <dgm:bulletEnabled val="1"/>
        </dgm:presLayoutVars>
      </dgm:prSet>
      <dgm:spPr/>
      <dgm:t>
        <a:bodyPr/>
        <a:lstStyle/>
        <a:p>
          <a:endParaRPr lang="en-US"/>
        </a:p>
      </dgm:t>
    </dgm:pt>
    <dgm:pt modelId="{0A5334AA-BC18-47D6-88E0-0CB114D1F273}" type="pres">
      <dgm:prSet presAssocID="{B2398554-CAE4-4E1A-9D16-C9ACCC7886A7}" presName="circleA" presStyleLbl="node1" presStyleIdx="0" presStyleCnt="4" custLinFactNeighborX="55408"/>
      <dgm:spPr/>
    </dgm:pt>
    <dgm:pt modelId="{92850F2B-E258-4130-84C4-1A586EDE0F0F}" type="pres">
      <dgm:prSet presAssocID="{B2398554-CAE4-4E1A-9D16-C9ACCC7886A7}" presName="spaceA" presStyleCnt="0"/>
      <dgm:spPr/>
    </dgm:pt>
    <dgm:pt modelId="{EEDA214F-6172-491F-93E4-2EB370ABA25D}" type="pres">
      <dgm:prSet presAssocID="{19727F7F-2A8B-4748-8CF0-D84B70354618}" presName="space" presStyleCnt="0"/>
      <dgm:spPr/>
    </dgm:pt>
    <dgm:pt modelId="{268D8AF6-6CB0-4551-9936-19CEEAFBF1A1}" type="pres">
      <dgm:prSet presAssocID="{67E79010-5BDA-436B-899A-71DB9934A348}" presName="compositeB" presStyleCnt="0"/>
      <dgm:spPr/>
    </dgm:pt>
    <dgm:pt modelId="{AA63841A-11C5-4963-B175-11AE00CAD8B5}" type="pres">
      <dgm:prSet presAssocID="{67E79010-5BDA-436B-899A-71DB9934A348}" presName="textB" presStyleLbl="revTx" presStyleIdx="1" presStyleCnt="4" custLinFactY="-35863" custLinFactNeighborX="1652" custLinFactNeighborY="-100000">
        <dgm:presLayoutVars>
          <dgm:bulletEnabled val="1"/>
        </dgm:presLayoutVars>
      </dgm:prSet>
      <dgm:spPr/>
      <dgm:t>
        <a:bodyPr/>
        <a:lstStyle/>
        <a:p>
          <a:endParaRPr lang="en-US"/>
        </a:p>
      </dgm:t>
    </dgm:pt>
    <dgm:pt modelId="{F6447311-6A3E-4C0F-BEC1-A4BF9B4665B3}" type="pres">
      <dgm:prSet presAssocID="{67E79010-5BDA-436B-899A-71DB9934A348}" presName="circleB" presStyleLbl="node1" presStyleIdx="1" presStyleCnt="4"/>
      <dgm:spPr/>
    </dgm:pt>
    <dgm:pt modelId="{344DD7AA-2940-4261-83B4-F2924059AF06}" type="pres">
      <dgm:prSet presAssocID="{67E79010-5BDA-436B-899A-71DB9934A348}" presName="spaceB" presStyleCnt="0"/>
      <dgm:spPr/>
    </dgm:pt>
    <dgm:pt modelId="{29A2CFE6-1E39-4C75-B7C8-FD88AD438064}" type="pres">
      <dgm:prSet presAssocID="{C35377D7-1D4D-43FC-985F-4F6826E227BD}" presName="space" presStyleCnt="0"/>
      <dgm:spPr/>
    </dgm:pt>
    <dgm:pt modelId="{02A1AD2F-BDB8-4511-B1EF-B8F6654691DB}" type="pres">
      <dgm:prSet presAssocID="{BA234C44-97E6-44BA-84DA-18CF8E34E3B1}" presName="compositeA" presStyleCnt="0"/>
      <dgm:spPr/>
    </dgm:pt>
    <dgm:pt modelId="{6B3CD475-C39D-4FBD-9FA3-FA3AC1862C5A}" type="pres">
      <dgm:prSet presAssocID="{BA234C44-97E6-44BA-84DA-18CF8E34E3B1}" presName="textA" presStyleLbl="revTx" presStyleIdx="2" presStyleCnt="4" custScaleY="80856" custLinFactNeighborX="550" custLinFactNeighborY="-1635">
        <dgm:presLayoutVars>
          <dgm:bulletEnabled val="1"/>
        </dgm:presLayoutVars>
      </dgm:prSet>
      <dgm:spPr/>
      <dgm:t>
        <a:bodyPr/>
        <a:lstStyle/>
        <a:p>
          <a:endParaRPr lang="en-US"/>
        </a:p>
      </dgm:t>
    </dgm:pt>
    <dgm:pt modelId="{F07EA36F-878E-4E09-8341-6003B2178E09}" type="pres">
      <dgm:prSet presAssocID="{BA234C44-97E6-44BA-84DA-18CF8E34E3B1}" presName="circleA" presStyleLbl="node1" presStyleIdx="2" presStyleCnt="4"/>
      <dgm:spPr/>
    </dgm:pt>
    <dgm:pt modelId="{29306A43-941A-47B3-A5A7-D04616780428}" type="pres">
      <dgm:prSet presAssocID="{BA234C44-97E6-44BA-84DA-18CF8E34E3B1}" presName="spaceA" presStyleCnt="0"/>
      <dgm:spPr/>
    </dgm:pt>
    <dgm:pt modelId="{C578D7D6-B3D1-4BF0-A9E2-C7AF5CAA98A6}" type="pres">
      <dgm:prSet presAssocID="{CAC1A04A-BEC2-46A8-ADE1-266185172343}" presName="space" presStyleCnt="0"/>
      <dgm:spPr/>
    </dgm:pt>
    <dgm:pt modelId="{E44673FF-BF77-4333-8D52-EEF978214B52}" type="pres">
      <dgm:prSet presAssocID="{AC879805-1E09-4267-86C2-8967CB0AD4FB}" presName="compositeB" presStyleCnt="0"/>
      <dgm:spPr/>
    </dgm:pt>
    <dgm:pt modelId="{DF6408BC-B772-4628-A62E-928209A1D7BE}" type="pres">
      <dgm:prSet presAssocID="{AC879805-1E09-4267-86C2-8967CB0AD4FB}" presName="textB" presStyleLbl="revTx" presStyleIdx="3" presStyleCnt="4" custScaleY="151082" custLinFactY="-149" custLinFactNeighborY="-100000">
        <dgm:presLayoutVars>
          <dgm:bulletEnabled val="1"/>
        </dgm:presLayoutVars>
      </dgm:prSet>
      <dgm:spPr/>
      <dgm:t>
        <a:bodyPr/>
        <a:lstStyle/>
        <a:p>
          <a:endParaRPr lang="en-US"/>
        </a:p>
      </dgm:t>
    </dgm:pt>
    <dgm:pt modelId="{7EF89109-A2C5-4824-A7E1-756931294252}" type="pres">
      <dgm:prSet presAssocID="{AC879805-1E09-4267-86C2-8967CB0AD4FB}" presName="circleB" presStyleLbl="node1" presStyleIdx="3" presStyleCnt="4"/>
      <dgm:spPr/>
    </dgm:pt>
    <dgm:pt modelId="{A7B9DF96-BA47-422F-93DE-5ED87B944B40}" type="pres">
      <dgm:prSet presAssocID="{AC879805-1E09-4267-86C2-8967CB0AD4FB}" presName="spaceB" presStyleCnt="0"/>
      <dgm:spPr/>
    </dgm:pt>
  </dgm:ptLst>
  <dgm:cxnLst>
    <dgm:cxn modelId="{A6D757D5-7F02-4518-9B49-91A03CFDA1AC}" srcId="{6215759A-EA80-4438-9FE9-159093AE83C1}" destId="{67E79010-5BDA-436B-899A-71DB9934A348}" srcOrd="1" destOrd="0" parTransId="{5D507066-AA67-49CD-9F8B-B39CEF61C8EF}" sibTransId="{C35377D7-1D4D-43FC-985F-4F6826E227BD}"/>
    <dgm:cxn modelId="{518F909E-6B81-4CA9-9808-F83280B50DEE}" type="presOf" srcId="{AC879805-1E09-4267-86C2-8967CB0AD4FB}" destId="{DF6408BC-B772-4628-A62E-928209A1D7BE}" srcOrd="0" destOrd="0" presId="urn:microsoft.com/office/officeart/2005/8/layout/hProcess11"/>
    <dgm:cxn modelId="{B66BDA0B-9122-48F9-AADF-CD6FBEFB0848}" type="presOf" srcId="{67E79010-5BDA-436B-899A-71DB9934A348}" destId="{AA63841A-11C5-4963-B175-11AE00CAD8B5}" srcOrd="0" destOrd="0" presId="urn:microsoft.com/office/officeart/2005/8/layout/hProcess11"/>
    <dgm:cxn modelId="{4AC8E35F-06D4-409E-AAE5-9976F36316DB}" type="presOf" srcId="{BA234C44-97E6-44BA-84DA-18CF8E34E3B1}" destId="{6B3CD475-C39D-4FBD-9FA3-FA3AC1862C5A}" srcOrd="0" destOrd="0" presId="urn:microsoft.com/office/officeart/2005/8/layout/hProcess11"/>
    <dgm:cxn modelId="{13AAFAD0-F71E-418C-B74C-B2C6A41A3A60}" srcId="{6215759A-EA80-4438-9FE9-159093AE83C1}" destId="{B2398554-CAE4-4E1A-9D16-C9ACCC7886A7}" srcOrd="0" destOrd="0" parTransId="{A52BF40A-0147-4AC9-B204-547C55C71923}" sibTransId="{19727F7F-2A8B-4748-8CF0-D84B70354618}"/>
    <dgm:cxn modelId="{D1B80394-C9E6-4281-9E3D-067DCFF11BA8}" type="presOf" srcId="{6215759A-EA80-4438-9FE9-159093AE83C1}" destId="{80EF8D36-4ACA-4B25-BACD-D3090245493B}" srcOrd="0" destOrd="0" presId="urn:microsoft.com/office/officeart/2005/8/layout/hProcess11"/>
    <dgm:cxn modelId="{12AD20BA-F387-420D-B1F6-572704E5865A}" srcId="{6215759A-EA80-4438-9FE9-159093AE83C1}" destId="{BA234C44-97E6-44BA-84DA-18CF8E34E3B1}" srcOrd="2" destOrd="0" parTransId="{981A82B8-23DE-4A29-958C-263048A6DA0B}" sibTransId="{CAC1A04A-BEC2-46A8-ADE1-266185172343}"/>
    <dgm:cxn modelId="{9105F0ED-5DC8-4CC1-A1F4-9F1F02279BAB}" srcId="{6215759A-EA80-4438-9FE9-159093AE83C1}" destId="{AC879805-1E09-4267-86C2-8967CB0AD4FB}" srcOrd="3" destOrd="0" parTransId="{B870F9C8-3AC4-48E4-9E76-058167A0FAC7}" sibTransId="{2CC87659-C6CF-4E06-9E15-FB42A01451D9}"/>
    <dgm:cxn modelId="{B0AD2CC7-A24F-4D7C-A48F-4EB353016AB5}" type="presOf" srcId="{B2398554-CAE4-4E1A-9D16-C9ACCC7886A7}" destId="{A35EEEB6-EF84-4FE9-97DF-A98859CD4C10}" srcOrd="0" destOrd="0" presId="urn:microsoft.com/office/officeart/2005/8/layout/hProcess11"/>
    <dgm:cxn modelId="{A1D28157-E716-44B2-80C7-B4F3CE44697C}" type="presParOf" srcId="{80EF8D36-4ACA-4B25-BACD-D3090245493B}" destId="{AC1FE5EA-64F7-4283-B7C5-8C6266285571}" srcOrd="0" destOrd="0" presId="urn:microsoft.com/office/officeart/2005/8/layout/hProcess11"/>
    <dgm:cxn modelId="{AF70B96E-E528-4410-B862-FF4FD3941953}" type="presParOf" srcId="{80EF8D36-4ACA-4B25-BACD-D3090245493B}" destId="{E029F5FA-0867-4D5C-97B1-FDC491C856B5}" srcOrd="1" destOrd="0" presId="urn:microsoft.com/office/officeart/2005/8/layout/hProcess11"/>
    <dgm:cxn modelId="{03EF086C-10F8-42E1-822E-D8CA066C5EEE}" type="presParOf" srcId="{E029F5FA-0867-4D5C-97B1-FDC491C856B5}" destId="{43F70166-1508-48E5-B5A8-56E2F95006DF}" srcOrd="0" destOrd="0" presId="urn:microsoft.com/office/officeart/2005/8/layout/hProcess11"/>
    <dgm:cxn modelId="{F810DF97-B7F6-4363-8E64-ED33366E52BE}" type="presParOf" srcId="{43F70166-1508-48E5-B5A8-56E2F95006DF}" destId="{A35EEEB6-EF84-4FE9-97DF-A98859CD4C10}" srcOrd="0" destOrd="0" presId="urn:microsoft.com/office/officeart/2005/8/layout/hProcess11"/>
    <dgm:cxn modelId="{7ADC626D-54E1-4EAF-A27B-6342D5E80461}" type="presParOf" srcId="{43F70166-1508-48E5-B5A8-56E2F95006DF}" destId="{0A5334AA-BC18-47D6-88E0-0CB114D1F273}" srcOrd="1" destOrd="0" presId="urn:microsoft.com/office/officeart/2005/8/layout/hProcess11"/>
    <dgm:cxn modelId="{A0FECEE7-BEE4-4446-AE1A-C299E3105638}" type="presParOf" srcId="{43F70166-1508-48E5-B5A8-56E2F95006DF}" destId="{92850F2B-E258-4130-84C4-1A586EDE0F0F}" srcOrd="2" destOrd="0" presId="urn:microsoft.com/office/officeart/2005/8/layout/hProcess11"/>
    <dgm:cxn modelId="{A39FF776-9182-49F3-A3AC-64EE6D80E399}" type="presParOf" srcId="{E029F5FA-0867-4D5C-97B1-FDC491C856B5}" destId="{EEDA214F-6172-491F-93E4-2EB370ABA25D}" srcOrd="1" destOrd="0" presId="urn:microsoft.com/office/officeart/2005/8/layout/hProcess11"/>
    <dgm:cxn modelId="{93632E6B-FCBE-49A3-9648-2DCE53356C10}" type="presParOf" srcId="{E029F5FA-0867-4D5C-97B1-FDC491C856B5}" destId="{268D8AF6-6CB0-4551-9936-19CEEAFBF1A1}" srcOrd="2" destOrd="0" presId="urn:microsoft.com/office/officeart/2005/8/layout/hProcess11"/>
    <dgm:cxn modelId="{9ECA3C9B-190F-49CC-A54B-44BE29B69132}" type="presParOf" srcId="{268D8AF6-6CB0-4551-9936-19CEEAFBF1A1}" destId="{AA63841A-11C5-4963-B175-11AE00CAD8B5}" srcOrd="0" destOrd="0" presId="urn:microsoft.com/office/officeart/2005/8/layout/hProcess11"/>
    <dgm:cxn modelId="{AF2F844B-B1E8-4A9D-8305-DB4E9C9C159B}" type="presParOf" srcId="{268D8AF6-6CB0-4551-9936-19CEEAFBF1A1}" destId="{F6447311-6A3E-4C0F-BEC1-A4BF9B4665B3}" srcOrd="1" destOrd="0" presId="urn:microsoft.com/office/officeart/2005/8/layout/hProcess11"/>
    <dgm:cxn modelId="{E34FCEDD-933D-4C3E-8ED7-60EC2183F3D1}" type="presParOf" srcId="{268D8AF6-6CB0-4551-9936-19CEEAFBF1A1}" destId="{344DD7AA-2940-4261-83B4-F2924059AF06}" srcOrd="2" destOrd="0" presId="urn:microsoft.com/office/officeart/2005/8/layout/hProcess11"/>
    <dgm:cxn modelId="{C36BC1A0-6558-4032-BCBB-80D76C4FA8B6}" type="presParOf" srcId="{E029F5FA-0867-4D5C-97B1-FDC491C856B5}" destId="{29A2CFE6-1E39-4C75-B7C8-FD88AD438064}" srcOrd="3" destOrd="0" presId="urn:microsoft.com/office/officeart/2005/8/layout/hProcess11"/>
    <dgm:cxn modelId="{C2EA5B4B-76D3-4CF2-BBB6-962FC3C2F3A3}" type="presParOf" srcId="{E029F5FA-0867-4D5C-97B1-FDC491C856B5}" destId="{02A1AD2F-BDB8-4511-B1EF-B8F6654691DB}" srcOrd="4" destOrd="0" presId="urn:microsoft.com/office/officeart/2005/8/layout/hProcess11"/>
    <dgm:cxn modelId="{4D256F2F-004E-4CE7-8B90-204099350013}" type="presParOf" srcId="{02A1AD2F-BDB8-4511-B1EF-B8F6654691DB}" destId="{6B3CD475-C39D-4FBD-9FA3-FA3AC1862C5A}" srcOrd="0" destOrd="0" presId="urn:microsoft.com/office/officeart/2005/8/layout/hProcess11"/>
    <dgm:cxn modelId="{EEEC3F19-9CE5-489D-B9AA-324C6B76A525}" type="presParOf" srcId="{02A1AD2F-BDB8-4511-B1EF-B8F6654691DB}" destId="{F07EA36F-878E-4E09-8341-6003B2178E09}" srcOrd="1" destOrd="0" presId="urn:microsoft.com/office/officeart/2005/8/layout/hProcess11"/>
    <dgm:cxn modelId="{FA071DF5-B2E2-44CB-913E-E85837F5447A}" type="presParOf" srcId="{02A1AD2F-BDB8-4511-B1EF-B8F6654691DB}" destId="{29306A43-941A-47B3-A5A7-D04616780428}" srcOrd="2" destOrd="0" presId="urn:microsoft.com/office/officeart/2005/8/layout/hProcess11"/>
    <dgm:cxn modelId="{BCDB3C4E-910B-45AA-8398-F6D45B3108DF}" type="presParOf" srcId="{E029F5FA-0867-4D5C-97B1-FDC491C856B5}" destId="{C578D7D6-B3D1-4BF0-A9E2-C7AF5CAA98A6}" srcOrd="5" destOrd="0" presId="urn:microsoft.com/office/officeart/2005/8/layout/hProcess11"/>
    <dgm:cxn modelId="{C24AAAC0-7029-4FEB-A249-7F27EF84EE39}" type="presParOf" srcId="{E029F5FA-0867-4D5C-97B1-FDC491C856B5}" destId="{E44673FF-BF77-4333-8D52-EEF978214B52}" srcOrd="6" destOrd="0" presId="urn:microsoft.com/office/officeart/2005/8/layout/hProcess11"/>
    <dgm:cxn modelId="{A5C9F514-7D7C-429F-9A1A-153CCA3A65CA}" type="presParOf" srcId="{E44673FF-BF77-4333-8D52-EEF978214B52}" destId="{DF6408BC-B772-4628-A62E-928209A1D7BE}" srcOrd="0" destOrd="0" presId="urn:microsoft.com/office/officeart/2005/8/layout/hProcess11"/>
    <dgm:cxn modelId="{9CC95474-4A11-44C2-BB5B-C829C99174BB}" type="presParOf" srcId="{E44673FF-BF77-4333-8D52-EEF978214B52}" destId="{7EF89109-A2C5-4824-A7E1-756931294252}" srcOrd="1" destOrd="0" presId="urn:microsoft.com/office/officeart/2005/8/layout/hProcess11"/>
    <dgm:cxn modelId="{8AA1DE64-7905-4C4B-AC8B-BB5E106348A2}" type="presParOf" srcId="{E44673FF-BF77-4333-8D52-EEF978214B52}" destId="{A7B9DF96-BA47-422F-93DE-5ED87B944B4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251844-C610-48F8-BDC3-7F322049FCE1}" type="datetime1">
              <a:rPr lang="tr-TR" smtClean="0"/>
              <a:pPr rtl="0"/>
              <a:t>9.05.2024</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1DF39D-8C1A-4718-A126-5A73DC3ED292}" type="slidenum">
              <a:rPr lang="tr-TR" smtClean="0"/>
              <a:pPr rtl="0"/>
              <a:t>‹#›</a:t>
            </a:fld>
            <a:endParaRPr lang="tr-TR" dirty="0"/>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FA924-38FE-43BE-8C39-4B6776770476}" type="datetime1">
              <a:rPr lang="tr-TR" smtClean="0"/>
              <a:pPr/>
              <a:t>9.05.2024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DDF2AA-7281-44A6-AED2-5896CA503D69}" type="slidenum">
              <a:rPr lang="tr-TR" noProof="0" smtClean="0"/>
              <a:pPr rtl="0"/>
              <a:t>‹#›</a:t>
            </a:fld>
            <a:endParaRPr lang="tr-TR" noProof="0" dirty="0"/>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Sessiz kuşak. Susarak iletişim</a:t>
            </a:r>
            <a:r>
              <a:rPr lang="tr-TR" baseline="0" dirty="0" smtClean="0"/>
              <a:t> kurmayı öğrenmişlerdir.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2</a:t>
            </a:fld>
            <a:endParaRPr lang="tr-TR" noProof="0" dirty="0"/>
          </a:p>
        </p:txBody>
      </p:sp>
    </p:spTree>
    <p:extLst>
      <p:ext uri="{BB962C8B-B14F-4D97-AF65-F5344CB8AC3E}">
        <p14:creationId xmlns:p14="http://schemas.microsoft.com/office/powerpoint/2010/main" val="77491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Dijital Yerliler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17</a:t>
            </a:fld>
            <a:endParaRPr lang="tr-TR" noProof="0" dirty="0"/>
          </a:p>
        </p:txBody>
      </p:sp>
    </p:spTree>
    <p:extLst>
      <p:ext uri="{BB962C8B-B14F-4D97-AF65-F5344CB8AC3E}">
        <p14:creationId xmlns:p14="http://schemas.microsoft.com/office/powerpoint/2010/main" val="279178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Dijital Yerliler</a:t>
            </a:r>
            <a:endParaRPr lang="tr-TR"/>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18</a:t>
            </a:fld>
            <a:endParaRPr lang="tr-TR" noProof="0" dirty="0"/>
          </a:p>
        </p:txBody>
      </p:sp>
    </p:spTree>
    <p:extLst>
      <p:ext uri="{BB962C8B-B14F-4D97-AF65-F5344CB8AC3E}">
        <p14:creationId xmlns:p14="http://schemas.microsoft.com/office/powerpoint/2010/main" val="177412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err="1" smtClean="0">
                <a:solidFill>
                  <a:schemeClr val="tx1"/>
                </a:solidFill>
                <a:latin typeface="+mn-lt"/>
                <a:ea typeface="+mn-ea"/>
                <a:cs typeface="+mn-cs"/>
              </a:rPr>
              <a:t>Aristotales</a:t>
            </a:r>
            <a:r>
              <a:rPr lang="tr-TR" sz="1200" b="0" i="0" kern="1200" dirty="0" smtClean="0">
                <a:solidFill>
                  <a:schemeClr val="tx1"/>
                </a:solidFill>
                <a:latin typeface="+mn-lt"/>
                <a:ea typeface="+mn-ea"/>
                <a:cs typeface="+mn-cs"/>
              </a:rPr>
              <a:t>, yaşadığı dönemde, yani M.Ö. 350 yılında </a:t>
            </a:r>
            <a:r>
              <a:rPr lang="tr-TR" dirty="0" smtClean="0"/>
              <a:t/>
            </a:r>
            <a:br>
              <a:rPr lang="tr-TR" dirty="0" smtClean="0"/>
            </a:br>
            <a:r>
              <a:rPr lang="tr-TR" sz="1200" b="0" i="0" kern="1200" dirty="0" smtClean="0">
                <a:solidFill>
                  <a:schemeClr val="tx1"/>
                </a:solidFill>
                <a:latin typeface="+mn-lt"/>
                <a:ea typeface="+mn-ea"/>
                <a:cs typeface="+mn-cs"/>
              </a:rPr>
              <a:t>Ondan yaklaşık 450 yıl sonra </a:t>
            </a:r>
            <a:r>
              <a:rPr lang="tr-TR" sz="1200" b="0" i="0" kern="1200" dirty="0" err="1" smtClean="0">
                <a:solidFill>
                  <a:schemeClr val="tx1"/>
                </a:solidFill>
                <a:latin typeface="+mn-lt"/>
                <a:ea typeface="+mn-ea"/>
                <a:cs typeface="+mn-cs"/>
              </a:rPr>
              <a:t>Hesiod</a:t>
            </a:r>
            <a:r>
              <a:rPr lang="tr-TR" sz="1200" b="0" i="0" kern="1200" dirty="0" smtClean="0">
                <a:solidFill>
                  <a:schemeClr val="tx1"/>
                </a:solidFill>
                <a:latin typeface="+mn-lt"/>
                <a:ea typeface="+mn-ea"/>
                <a:cs typeface="+mn-cs"/>
              </a:rPr>
              <a:t> ne demiş dersiniz: "Günümüz gençleri öyle umursamaz ki, ileride ülke yönetimini ele alacaklarını düşündükçe umutsuzluğa kapılıyorum. Bizlere, büyüklere karşı saygılı olmayı, ağır başlı davranmayı öğretmişlerdi. Şimdiki gençler kurallara boş veriyorlar. Çok duyarsızlar ve beklemesini bilmiyorlar."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23</a:t>
            </a:fld>
            <a:endParaRPr lang="tr-TR" noProof="0" dirty="0"/>
          </a:p>
        </p:txBody>
      </p:sp>
    </p:spTree>
    <p:extLst>
      <p:ext uri="{BB962C8B-B14F-4D97-AF65-F5344CB8AC3E}">
        <p14:creationId xmlns:p14="http://schemas.microsoft.com/office/powerpoint/2010/main" val="103853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Bebek bombardımanı</a:t>
            </a:r>
            <a:r>
              <a:rPr lang="tr-TR" baseline="0" dirty="0" smtClean="0"/>
              <a:t> kuşağı-Meclis Kuşağı olarak bilinir. Sevgi zorunlu değil ama saygı zorunlu. Erken emeklilik. Genç yetişkinlik dönemlerinde 9 </a:t>
            </a:r>
            <a:r>
              <a:rPr lang="tr-TR" baseline="0" dirty="0" err="1" smtClean="0"/>
              <a:t>üni</a:t>
            </a:r>
            <a:r>
              <a:rPr lang="tr-TR" baseline="0" dirty="0" smtClean="0"/>
              <a:t>, 4 araba, 18 telefon vardı. Sistemdeki y kuşağı ile iletişimi en güçlü kuşak. Kuralcı, kanaatkar, kendi kendini motive edebilir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3</a:t>
            </a:fld>
            <a:endParaRPr lang="tr-TR" noProof="0" dirty="0"/>
          </a:p>
        </p:txBody>
      </p:sp>
    </p:spTree>
    <p:extLst>
      <p:ext uri="{BB962C8B-B14F-4D97-AF65-F5344CB8AC3E}">
        <p14:creationId xmlns:p14="http://schemas.microsoft.com/office/powerpoint/2010/main" val="417440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Rekabetçi.</a:t>
            </a:r>
            <a:r>
              <a:rPr lang="tr-TR" baseline="0" dirty="0" smtClean="0"/>
              <a:t> İletişim eğer o kazanıyorsa doğru yöntem. Zor koşullarda okudular tarafsız olmayı önemserler. Geçiş dönemi kuşağı, idealist, kendi sorununu kendi çözer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4</a:t>
            </a:fld>
            <a:endParaRPr lang="tr-TR" noProof="0" dirty="0"/>
          </a:p>
        </p:txBody>
      </p:sp>
    </p:spTree>
    <p:extLst>
      <p:ext uri="{BB962C8B-B14F-4D97-AF65-F5344CB8AC3E}">
        <p14:creationId xmlns:p14="http://schemas.microsoft.com/office/powerpoint/2010/main" val="176552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Sosyal medya ile tanışan kuşak. Beliren yetişkinlik-ileri ergenlik tanımı.</a:t>
            </a:r>
            <a:r>
              <a:rPr lang="tr-TR" baseline="0" dirty="0" smtClean="0"/>
              <a:t> </a:t>
            </a:r>
            <a:r>
              <a:rPr lang="tr-TR" baseline="0" dirty="0" err="1" smtClean="0"/>
              <a:t>Unicef</a:t>
            </a:r>
            <a:r>
              <a:rPr lang="tr-TR" baseline="0" dirty="0" smtClean="0"/>
              <a:t> araştırması, şartların olumlu hale gelmesiyle tanışan ilk kuşak, küreselleşmeye başlayan dünyanın çocukları, otorite ile ilişkisi zayıf. Bencillik ile bencilik arasındaki keskin çizgiyi en iyi yorumlayan kuşak. Yetenek ve başarıya daha çok değer verir; mevki-unvan-yaş geri planda. Bu kuşak; çayda dem askerde kıdem ilkesini en çok zorlayan kuşak. Emeğinin takdir edilmesi çok önemli</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5</a:t>
            </a:fld>
            <a:endParaRPr lang="tr-TR" noProof="0" dirty="0"/>
          </a:p>
        </p:txBody>
      </p:sp>
    </p:spTree>
    <p:extLst>
      <p:ext uri="{BB962C8B-B14F-4D97-AF65-F5344CB8AC3E}">
        <p14:creationId xmlns:p14="http://schemas.microsoft.com/office/powerpoint/2010/main" val="195509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Kristal</a:t>
            </a:r>
            <a:r>
              <a:rPr lang="tr-TR" baseline="0" dirty="0" smtClean="0"/>
              <a:t> çocuklar, derin duygusallık, </a:t>
            </a:r>
            <a:r>
              <a:rPr lang="tr-TR" baseline="0" dirty="0" err="1" smtClean="0"/>
              <a:t>multi</a:t>
            </a:r>
            <a:r>
              <a:rPr lang="tr-TR" baseline="0" dirty="0" smtClean="0"/>
              <a:t> </a:t>
            </a:r>
            <a:r>
              <a:rPr lang="tr-TR" baseline="0" dirty="0" err="1" smtClean="0"/>
              <a:t>tasking</a:t>
            </a:r>
            <a:r>
              <a:rPr lang="tr-TR" baseline="0" dirty="0" smtClean="0"/>
              <a:t>, oyunlaştırma teknikleri ile iletişim </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6</a:t>
            </a:fld>
            <a:endParaRPr lang="tr-TR" noProof="0" dirty="0"/>
          </a:p>
        </p:txBody>
      </p:sp>
    </p:spTree>
    <p:extLst>
      <p:ext uri="{BB962C8B-B14F-4D97-AF65-F5344CB8AC3E}">
        <p14:creationId xmlns:p14="http://schemas.microsoft.com/office/powerpoint/2010/main" val="237564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8</a:t>
            </a:fld>
            <a:endParaRPr lang="tr-TR" noProof="0" dirty="0"/>
          </a:p>
        </p:txBody>
      </p:sp>
    </p:spTree>
    <p:extLst>
      <p:ext uri="{BB962C8B-B14F-4D97-AF65-F5344CB8AC3E}">
        <p14:creationId xmlns:p14="http://schemas.microsoft.com/office/powerpoint/2010/main" val="376019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10</a:t>
            </a:fld>
            <a:endParaRPr lang="tr-TR" noProof="0" dirty="0"/>
          </a:p>
        </p:txBody>
      </p:sp>
    </p:spTree>
    <p:extLst>
      <p:ext uri="{BB962C8B-B14F-4D97-AF65-F5344CB8AC3E}">
        <p14:creationId xmlns:p14="http://schemas.microsoft.com/office/powerpoint/2010/main" val="273242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12</a:t>
            </a:fld>
            <a:endParaRPr lang="tr-TR" noProof="0" dirty="0"/>
          </a:p>
        </p:txBody>
      </p:sp>
    </p:spTree>
    <p:extLst>
      <p:ext uri="{BB962C8B-B14F-4D97-AF65-F5344CB8AC3E}">
        <p14:creationId xmlns:p14="http://schemas.microsoft.com/office/powerpoint/2010/main" val="184785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ln/>
        </p:spPr>
      </p:sp>
      <p:sp>
        <p:nvSpPr>
          <p:cNvPr id="1075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1075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931A58-F4CB-452C-A6CE-EC119D2C5F1F}" type="slidenum">
              <a:rPr lang="tr-TR" smtClean="0">
                <a:solidFill>
                  <a:srgbClr val="000000"/>
                </a:solidFill>
                <a:latin typeface="Times New Roman" pitchFamily="18" charset="0"/>
              </a:rPr>
              <a:pPr eaLnBrk="1" hangingPunct="1"/>
              <a:t>13</a:t>
            </a:fld>
            <a:endParaRPr lang="tr-TR" smtClean="0">
              <a:solidFill>
                <a:srgbClr val="000000"/>
              </a:solidFill>
              <a:latin typeface="Times New Roman" pitchFamily="18" charset="0"/>
            </a:endParaRPr>
          </a:p>
        </p:txBody>
      </p:sp>
    </p:spTree>
    <p:extLst>
      <p:ext uri="{BB962C8B-B14F-4D97-AF65-F5344CB8AC3E}">
        <p14:creationId xmlns:p14="http://schemas.microsoft.com/office/powerpoint/2010/main" val="292073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Başlık 8"/>
          <p:cNvSpPr>
            <a:spLocks noGrp="1"/>
          </p:cNvSpPr>
          <p:nvPr>
            <p:ph type="ctrTitle"/>
          </p:nvPr>
        </p:nvSpPr>
        <p:spPr>
          <a:xfrm>
            <a:off x="1181100" y="4120825"/>
            <a:ext cx="9862585" cy="2301240"/>
          </a:xfrm>
        </p:spPr>
        <p:txBody>
          <a:bodyPr rIns="45720" rtlCol="0" anchor="t"/>
          <a:lstStyle>
            <a:lvl1pPr algn="r">
              <a:defRPr lang="en-US" b="1" cap="all" baseline="0" dirty="0">
                <a:ln w="5000" cmpd="sng">
                  <a:solidFill>
                    <a:srgbClr val="FF0000"/>
                  </a:solidFill>
                  <a:prstDash val="solid"/>
                </a:ln>
                <a:solidFill>
                  <a:srgbClr val="FF0000"/>
                </a:solidFill>
                <a:effectLst/>
              </a:defRPr>
            </a:lvl1pPr>
          </a:lstStyle>
          <a:p>
            <a:pPr rtl="0"/>
            <a:r>
              <a:rPr lang="tr-TR" noProof="0" dirty="0" smtClean="0"/>
              <a:t>Asıl başlık stili için tıklatın</a:t>
            </a:r>
            <a:endParaRPr kumimoji="0" lang="tr-TR" noProof="0" dirty="0"/>
          </a:p>
        </p:txBody>
      </p:sp>
      <p:sp>
        <p:nvSpPr>
          <p:cNvPr id="17" name="Alt Başlık 16"/>
          <p:cNvSpPr>
            <a:spLocks noGrp="1"/>
          </p:cNvSpPr>
          <p:nvPr>
            <p:ph type="subTitle" idx="1"/>
          </p:nvPr>
        </p:nvSpPr>
        <p:spPr>
          <a:xfrm>
            <a:off x="1186415" y="2328077"/>
            <a:ext cx="9862585" cy="1752600"/>
          </a:xfrm>
        </p:spPr>
        <p:txBody>
          <a:bodyPr tIns="0" rIns="45720" bIns="0" rtlCol="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kumimoji="0" lang="tr-TR" noProof="0" dirty="0"/>
          </a:p>
        </p:txBody>
      </p:sp>
      <p:sp>
        <p:nvSpPr>
          <p:cNvPr id="30" name="Tarih Yer Tutucusu 29"/>
          <p:cNvSpPr>
            <a:spLocks noGrp="1"/>
          </p:cNvSpPr>
          <p:nvPr>
            <p:ph type="dt" sz="half" idx="10"/>
          </p:nvPr>
        </p:nvSpPr>
        <p:spPr/>
        <p:txBody>
          <a:bodyPr rtlCol="0"/>
          <a:lstStyle/>
          <a:p>
            <a:pPr rtl="0"/>
            <a:fld id="{60066F65-1ACC-4EC2-94D4-C0EB02FB2BA1}" type="datetime1">
              <a:rPr lang="tr-TR" noProof="0" smtClean="0"/>
              <a:pPr rtl="0"/>
              <a:t>9.05.2024</a:t>
            </a:fld>
            <a:endParaRPr lang="tr-TR" noProof="0" dirty="0"/>
          </a:p>
        </p:txBody>
      </p:sp>
      <p:sp>
        <p:nvSpPr>
          <p:cNvPr id="19" name="Alt Bilgi Yer Tutucusu 18"/>
          <p:cNvSpPr>
            <a:spLocks noGrp="1"/>
          </p:cNvSpPr>
          <p:nvPr>
            <p:ph type="ftr" sz="quarter" idx="11"/>
          </p:nvPr>
        </p:nvSpPr>
        <p:spPr/>
        <p:txBody>
          <a:bodyPr rtlCol="0"/>
          <a:lstStyle/>
          <a:p>
            <a:pPr rtl="0"/>
            <a:r>
              <a:rPr lang="tr-TR" noProof="0" dirty="0" smtClean="0"/>
              <a:t>Alt bilgi ekle</a:t>
            </a:r>
            <a:endParaRPr lang="tr-TR" noProof="0" dirty="0"/>
          </a:p>
        </p:txBody>
      </p:sp>
      <p:sp>
        <p:nvSpPr>
          <p:cNvPr id="27" name="Slayt Numarası Yer Tutucusu 2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107022602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lvl1pPr>
              <a:defRPr sz="4400"/>
            </a:lvl1pPr>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p:txBody>
          <a:bodyPr vert="eaVert" rtlCol="0"/>
          <a:lstStyle>
            <a:lvl2pPr>
              <a:defRPr sz="2800"/>
            </a:lvl2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5B7D47E7-C819-4B12-A38C-4A525C6FF38B}" type="datetime1">
              <a:rPr lang="tr-TR" noProof="0" smtClean="0"/>
              <a:pPr rtl="0"/>
              <a:t>9.05.2024</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3060311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305800" y="1348154"/>
            <a:ext cx="2743200" cy="4778010"/>
          </a:xfrm>
        </p:spPr>
        <p:txBody>
          <a:bodyPr vert="eaVert" rtlCol="0">
            <a:normAutofit/>
          </a:bodyPr>
          <a:lstStyle>
            <a:lvl1pPr>
              <a:defRPr sz="4400"/>
            </a:lvl1pPr>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a:xfrm>
            <a:off x="1181100" y="1348154"/>
            <a:ext cx="6921499" cy="4778010"/>
          </a:xfrm>
        </p:spPr>
        <p:txBody>
          <a:bodyPr vert="eaVert" rtlCol="0">
            <a:normAutofit/>
          </a:bodyPr>
          <a:lstStyle>
            <a:lvl1pPr>
              <a:defRPr sz="30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763F076C-C997-40F0-ADA3-14F66FD14815}" type="datetime1">
              <a:rPr lang="tr-TR" noProof="0" smtClean="0"/>
              <a:pPr rtl="0"/>
              <a:t>9.05.2024</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551046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914400" y="1981200"/>
            <a:ext cx="5080000" cy="4114800"/>
          </a:xfrm>
        </p:spPr>
        <p:txBody>
          <a:bodyPr/>
          <a:lstStyle/>
          <a:p>
            <a:pPr lvl="0"/>
            <a:endParaRPr lang="tr-TR" noProof="0" smtClean="0"/>
          </a:p>
        </p:txBody>
      </p:sp>
      <p:sp>
        <p:nvSpPr>
          <p:cNvPr id="4" name="3 Metin Yer Tutucusu"/>
          <p:cNvSpPr>
            <a:spLocks noGrp="1"/>
          </p:cNvSpPr>
          <p:nvPr>
            <p:ph type="body"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4E8C32-3940-4E03-BA0A-E2BAA247AD48}" type="slidenum">
              <a:rPr lang="en-US"/>
              <a:pPr>
                <a:defRPr/>
              </a:pPr>
              <a:t>‹#›</a:t>
            </a:fld>
            <a:endParaRPr lang="en-US"/>
          </a:p>
        </p:txBody>
      </p:sp>
    </p:spTree>
    <p:extLst>
      <p:ext uri="{BB962C8B-B14F-4D97-AF65-F5344CB8AC3E}">
        <p14:creationId xmlns:p14="http://schemas.microsoft.com/office/powerpoint/2010/main" val="4056248633"/>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a:defRPr>
                <a:solidFill>
                  <a:srgbClr val="FF0000"/>
                </a:solidFill>
              </a:defRPr>
            </a:lvl1pPr>
          </a:lstStyle>
          <a:p>
            <a:pPr rtl="0"/>
            <a:r>
              <a:rPr lang="tr-TR" noProof="0" dirty="0" smtClean="0"/>
              <a:t>Asıl başlık stili için tıklatın</a:t>
            </a:r>
            <a:endParaRPr kumimoji="0" lang="tr-TR" noProof="0" dirty="0"/>
          </a:p>
        </p:txBody>
      </p:sp>
      <p:sp>
        <p:nvSpPr>
          <p:cNvPr id="3" name="İçerik Yer Tutucusu 2"/>
          <p:cNvSpPr>
            <a:spLocks noGrp="1"/>
          </p:cNvSpPr>
          <p:nvPr>
            <p:ph idx="1"/>
          </p:nvPr>
        </p:nvSpPr>
        <p:spPr>
          <a:solidFill>
            <a:schemeClr val="tx1">
              <a:alpha val="52000"/>
            </a:schemeClr>
          </a:solidFill>
        </p:spPr>
        <p:txBody>
          <a:bodyPr rtlCol="0"/>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rtl="0"/>
            <a:r>
              <a:rPr lang="tr-TR" noProof="0" dirty="0" smtClean="0"/>
              <a:t>Asıl metin stillerini düzenlemek için tıklatın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10"/>
          </p:nvPr>
        </p:nvSpPr>
        <p:spPr/>
        <p:txBody>
          <a:bodyPr rtlCol="0"/>
          <a:lstStyle/>
          <a:p>
            <a:pPr rtl="0"/>
            <a:fld id="{CE91528B-21EE-43FC-8D45-F1C6FDD19D3A}" type="datetime1">
              <a:rPr lang="tr-TR" noProof="0" smtClean="0"/>
              <a:pPr rtl="0"/>
              <a:t>9.05.2024</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6757745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2032000" y="4464372"/>
            <a:ext cx="8839200" cy="1826363"/>
          </a:xfrm>
        </p:spPr>
        <p:txBody>
          <a:bodyPr tIns="0" bIns="0" rtlCol="0" anchor="t"/>
          <a:lstStyle>
            <a:lvl1pPr algn="r">
              <a:buNone/>
              <a:defRPr sz="4200" b="1" cap="none" baseline="0">
                <a:ln w="5000" cmpd="sng">
                  <a:solidFill>
                    <a:srgbClr val="FF0000"/>
                  </a:solidFill>
                  <a:prstDash val="solid"/>
                </a:ln>
                <a:solidFill>
                  <a:srgbClr val="FF0000"/>
                </a:solidFill>
                <a:effectLst>
                  <a:outerShdw blurRad="50800" dist="38100" dir="5400000" algn="t" rotWithShape="0">
                    <a:prstClr val="black">
                      <a:alpha val="50000"/>
                    </a:prstClr>
                  </a:outerShdw>
                </a:effectLst>
              </a:defRPr>
            </a:lvl1pPr>
          </a:lstStyle>
          <a:p>
            <a:pPr rtl="0"/>
            <a:r>
              <a:rPr lang="tr-TR" noProof="0" dirty="0" smtClean="0"/>
              <a:t>Asıl başlık stili için tıklatın</a:t>
            </a:r>
            <a:endParaRPr lang="tr-TR" noProof="0" dirty="0"/>
          </a:p>
        </p:txBody>
      </p:sp>
      <p:sp>
        <p:nvSpPr>
          <p:cNvPr id="3" name="Metin Yer Tutucusu 2"/>
          <p:cNvSpPr>
            <a:spLocks noGrp="1"/>
          </p:cNvSpPr>
          <p:nvPr>
            <p:ph type="body" idx="1"/>
          </p:nvPr>
        </p:nvSpPr>
        <p:spPr>
          <a:xfrm>
            <a:off x="2032000" y="3366334"/>
            <a:ext cx="8839200" cy="1066688"/>
          </a:xfrm>
        </p:spPr>
        <p:txBody>
          <a:bodyPr lIns="45720" tIns="0" rIns="45720" bIns="0" rtlCol="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81A81F5F-144A-47BE-933A-929C5602621C}" type="datetime1">
              <a:rPr lang="tr-TR" noProof="0" smtClean="0"/>
              <a:pPr rtl="0"/>
              <a:t>9.05.2024</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29461460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4638"/>
            <a:ext cx="9867900" cy="1143000"/>
          </a:xfrm>
        </p:spPr>
        <p:txBody>
          <a:bodyPr rtlCol="0"/>
          <a:lstStyle/>
          <a:p>
            <a:pPr rtl="0"/>
            <a:r>
              <a:rPr lang="tr-TR" noProof="0" smtClean="0"/>
              <a:t>Asıl başlık stili için tıklatın</a:t>
            </a:r>
            <a:endParaRPr kumimoji="0" lang="tr-TR" noProof="0" dirty="0"/>
          </a:p>
        </p:txBody>
      </p:sp>
      <p:sp>
        <p:nvSpPr>
          <p:cNvPr id="3" name="İçerik Yer Tutucusu 2"/>
          <p:cNvSpPr>
            <a:spLocks noGrp="1"/>
          </p:cNvSpPr>
          <p:nvPr>
            <p:ph sz="half" idx="1"/>
          </p:nvPr>
        </p:nvSpPr>
        <p:spPr>
          <a:xfrm>
            <a:off x="118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26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Tarih Yer Tutucusu 4"/>
          <p:cNvSpPr>
            <a:spLocks noGrp="1"/>
          </p:cNvSpPr>
          <p:nvPr>
            <p:ph type="dt" sz="half" idx="10"/>
          </p:nvPr>
        </p:nvSpPr>
        <p:spPr/>
        <p:txBody>
          <a:bodyPr rtlCol="0"/>
          <a:lstStyle/>
          <a:p>
            <a:pPr rtl="0"/>
            <a:fld id="{C34C3796-598D-4561-AE1D-022A16DCD903}" type="datetime1">
              <a:rPr lang="tr-TR" noProof="0" smtClean="0"/>
              <a:pPr rtl="0"/>
              <a:t>9.05.2024</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23457552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3050"/>
            <a:ext cx="10401300" cy="1143000"/>
          </a:xfrm>
        </p:spPr>
        <p:txBody>
          <a:bodyPr rtlCol="0" anchor="ctr"/>
          <a:lstStyle>
            <a:lvl1pPr>
              <a:defRPr/>
            </a:lvl1pPr>
          </a:lstStyle>
          <a:p>
            <a:pPr rtl="0"/>
            <a:r>
              <a:rPr lang="tr-TR" noProof="0" smtClean="0"/>
              <a:t>Asıl başlık stili için tıklatın</a:t>
            </a:r>
            <a:endParaRPr lang="tr-TR" noProof="0" dirty="0"/>
          </a:p>
        </p:txBody>
      </p:sp>
      <p:sp>
        <p:nvSpPr>
          <p:cNvPr id="5" name="İçerik Yer Tutucusu 4"/>
          <p:cNvSpPr>
            <a:spLocks noGrp="1"/>
          </p:cNvSpPr>
          <p:nvPr>
            <p:ph sz="quarter" idx="2"/>
          </p:nvPr>
        </p:nvSpPr>
        <p:spPr>
          <a:xfrm>
            <a:off x="118110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1"/>
          </p:nvPr>
        </p:nvSpPr>
        <p:spPr>
          <a:xfrm>
            <a:off x="118110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412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12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7" name="Tarih Yer Tutucusu 6"/>
          <p:cNvSpPr>
            <a:spLocks noGrp="1"/>
          </p:cNvSpPr>
          <p:nvPr>
            <p:ph type="dt" sz="half" idx="10"/>
          </p:nvPr>
        </p:nvSpPr>
        <p:spPr/>
        <p:txBody>
          <a:bodyPr rtlCol="0"/>
          <a:lstStyle/>
          <a:p>
            <a:pPr rtl="0"/>
            <a:fld id="{6E577661-904F-410F-8F64-A183A50B8700}" type="datetime1">
              <a:rPr lang="tr-TR" noProof="0" smtClean="0"/>
              <a:pPr rtl="0"/>
              <a:t>9.05.2024</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a:t>
            </a:r>
            <a:endParaRPr lang="tr-TR" noProof="0" dirty="0"/>
          </a:p>
        </p:txBody>
      </p:sp>
      <p:sp>
        <p:nvSpPr>
          <p:cNvPr id="9" name="Slayt Numarası Yer Tutucusu 8"/>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3326642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4320"/>
            <a:ext cx="9867900" cy="1143000"/>
          </a:xfrm>
        </p:spPr>
        <p:txBody>
          <a:bodyPr rtlCol="0" anchor="ctr"/>
          <a:lstStyle>
            <a:lvl1pPr algn="l">
              <a:defRPr sz="4600"/>
            </a:lvl1pPr>
          </a:lstStyle>
          <a:p>
            <a:pPr rtl="0"/>
            <a:r>
              <a:rPr lang="tr-TR" noProof="0" smtClean="0"/>
              <a:t>Asıl başlık stili için tıklatın</a:t>
            </a:r>
            <a:endParaRPr lang="tr-TR" noProof="0" dirty="0"/>
          </a:p>
        </p:txBody>
      </p:sp>
      <p:sp>
        <p:nvSpPr>
          <p:cNvPr id="7" name="Tarih Yer Tutucusu 6"/>
          <p:cNvSpPr>
            <a:spLocks noGrp="1"/>
          </p:cNvSpPr>
          <p:nvPr>
            <p:ph type="dt" sz="half" idx="10"/>
          </p:nvPr>
        </p:nvSpPr>
        <p:spPr/>
        <p:txBody>
          <a:bodyPr rtlCol="0"/>
          <a:lstStyle/>
          <a:p>
            <a:pPr rtl="0"/>
            <a:fld id="{35344A14-F6E9-4674-A204-EE37F39B7B67}" type="datetime1">
              <a:rPr lang="tr-TR" noProof="0" smtClean="0"/>
              <a:pPr rtl="0"/>
              <a:t>9.05.2024</a:t>
            </a:fld>
            <a:endParaRPr lang="tr-TR" noProof="0" dirty="0"/>
          </a:p>
        </p:txBody>
      </p:sp>
      <p:sp>
        <p:nvSpPr>
          <p:cNvPr id="9" name="Alt Bilgi Yer Tutucusu 8"/>
          <p:cNvSpPr>
            <a:spLocks noGrp="1"/>
          </p:cNvSpPr>
          <p:nvPr>
            <p:ph type="ftr" sz="quarter" idx="12"/>
          </p:nvPr>
        </p:nvSpPr>
        <p:spPr/>
        <p:txBody>
          <a:bodyPr rtlCol="0"/>
          <a:lstStyle/>
          <a:p>
            <a:pPr rtl="0"/>
            <a:r>
              <a:rPr lang="tr-TR" noProof="0" dirty="0" smtClean="0"/>
              <a:t>Alt bilgi ekle</a:t>
            </a:r>
            <a:endParaRPr lang="tr-TR" noProof="0" dirty="0"/>
          </a:p>
        </p:txBody>
      </p:sp>
      <p:sp>
        <p:nvSpPr>
          <p:cNvPr id="8" name="Slayt Numarası Yer Tutucusu 7"/>
          <p:cNvSpPr>
            <a:spLocks noGrp="1"/>
          </p:cNvSpPr>
          <p:nvPr>
            <p:ph type="sldNum" sz="quarter" idx="11"/>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2030945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486FF91E-2F0B-46CE-B664-AA8727FD22BA}" type="datetime1">
              <a:rPr lang="tr-TR" noProof="0" smtClean="0"/>
              <a:pPr rtl="0"/>
              <a:t>9.05.2024</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a:t>
            </a:r>
            <a:endParaRPr lang="tr-TR" noProof="0"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18838606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95749" y="1056575"/>
            <a:ext cx="6635265" cy="730250"/>
          </a:xfrm>
        </p:spPr>
        <p:txBody>
          <a:bodyPr tIns="0" bIns="0" rtlCol="0" anchor="t">
            <a:normAutofit/>
          </a:bodyPr>
          <a:lstStyle>
            <a:lvl1pPr algn="l">
              <a:buNone/>
              <a:defRPr sz="2000" b="1">
                <a:solidFill>
                  <a:schemeClr val="bg2"/>
                </a:solidFill>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2"/>
          </p:nvPr>
        </p:nvSpPr>
        <p:spPr>
          <a:xfrm>
            <a:off x="1195750" y="85471"/>
            <a:ext cx="5687370" cy="914400"/>
          </a:xfrm>
        </p:spPr>
        <p:txBody>
          <a:bodyPr lIns="45720" tIns="0" rIns="45720" bIns="0" rtlCol="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4" name="İçerik Yer Tutucusu 3"/>
          <p:cNvSpPr>
            <a:spLocks noGrp="1"/>
          </p:cNvSpPr>
          <p:nvPr>
            <p:ph sz="half" idx="1"/>
          </p:nvPr>
        </p:nvSpPr>
        <p:spPr>
          <a:xfrm>
            <a:off x="1195750" y="1981200"/>
            <a:ext cx="9853250" cy="4152900"/>
          </a:xfrm>
        </p:spPr>
        <p:txBody>
          <a:bodyPr rtlCol="0"/>
          <a:lstStyle>
            <a:lvl1pPr>
              <a:defRPr sz="2800"/>
            </a:lvl1pPr>
            <a:lvl2pPr>
              <a:defRPr sz="2400"/>
            </a:lvl2pPr>
            <a:lvl3pPr>
              <a:defRPr sz="22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Tarih Yer Tutucusu 4"/>
          <p:cNvSpPr>
            <a:spLocks noGrp="1"/>
          </p:cNvSpPr>
          <p:nvPr>
            <p:ph type="dt" sz="half" idx="10"/>
          </p:nvPr>
        </p:nvSpPr>
        <p:spPr/>
        <p:txBody>
          <a:bodyPr rtlCol="0"/>
          <a:lstStyle/>
          <a:p>
            <a:pPr rtl="0"/>
            <a:fld id="{43DDE416-5619-4496-854A-4436C9BA48C4}" type="datetime1">
              <a:rPr lang="tr-TR" noProof="0" smtClean="0"/>
              <a:pPr rtl="0"/>
              <a:t>9.05.2024</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a:xfrm>
            <a:off x="10875264" y="6422065"/>
            <a:ext cx="1016000" cy="365125"/>
          </a:xfrm>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32855714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a:xfrm>
            <a:off x="7092459" y="1705709"/>
            <a:ext cx="3954590" cy="1253808"/>
          </a:xfrm>
        </p:spPr>
        <p:txBody>
          <a:bodyPr rtlCol="0" anchor="b"/>
          <a:lstStyle>
            <a:lvl1pPr algn="l">
              <a:buNone/>
              <a:defRPr sz="2200" b="1">
                <a:solidFill>
                  <a:schemeClr val="bg2"/>
                </a:solidFill>
              </a:defRPr>
            </a:lvl1pPr>
          </a:lstStyle>
          <a:p>
            <a:pPr rtl="0"/>
            <a:r>
              <a:rPr lang="tr-TR" noProof="0" smtClean="0"/>
              <a:t>Asıl başlık stili için tıklatın</a:t>
            </a:r>
            <a:endParaRPr kumimoji="0"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rtlCol="0"/>
          <a:lstStyle>
            <a:lvl1pPr marL="0" indent="0">
              <a:buNone/>
              <a:defRPr sz="3200" baseline="0">
                <a:solidFill>
                  <a:schemeClr val="tx1"/>
                </a:solidFill>
              </a:defRPr>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7092462" y="2998764"/>
            <a:ext cx="3954587" cy="3135335"/>
          </a:xfrm>
        </p:spPr>
        <p:txBody>
          <a:bodyPr lIns="45720" rIns="45720" rtlCol="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5" name="Tarih Yer Tutucusu 4"/>
          <p:cNvSpPr>
            <a:spLocks noGrp="1"/>
          </p:cNvSpPr>
          <p:nvPr>
            <p:ph type="dt" sz="half" idx="10"/>
          </p:nvPr>
        </p:nvSpPr>
        <p:spPr>
          <a:xfrm>
            <a:off x="609600" y="6422065"/>
            <a:ext cx="2844800" cy="365125"/>
          </a:xfrm>
        </p:spPr>
        <p:txBody>
          <a:bodyPr rtlCol="0"/>
          <a:lstStyle/>
          <a:p>
            <a:pPr rtl="0"/>
            <a:fld id="{22680691-8D8D-4658-A15B-D4EA7E73A829}" type="datetime1">
              <a:rPr lang="tr-TR" noProof="0" smtClean="0"/>
              <a:pPr rtl="0"/>
              <a:t>9.05.2024</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val="4813638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9" name="Başlık Yer Tutucusu 8"/>
          <p:cNvSpPr>
            <a:spLocks noGrp="1"/>
          </p:cNvSpPr>
          <p:nvPr>
            <p:ph type="title"/>
          </p:nvPr>
        </p:nvSpPr>
        <p:spPr>
          <a:xfrm>
            <a:off x="1181100" y="274638"/>
            <a:ext cx="9867900" cy="1143000"/>
          </a:xfrm>
          <a:prstGeom prst="rect">
            <a:avLst/>
          </a:prstGeom>
          <a:solidFill>
            <a:schemeClr val="tx1">
              <a:alpha val="55000"/>
            </a:schemeClr>
          </a:solidFill>
        </p:spPr>
        <p:txBody>
          <a:bodyPr vert="horz" lIns="45720" rIns="45720" rtlCol="0" anchor="ctr">
            <a:normAutofit/>
          </a:bodyPr>
          <a:lstStyle/>
          <a:p>
            <a:pPr rtl="0"/>
            <a:r>
              <a:rPr lang="tr-TR" noProof="0" dirty="0" smtClean="0"/>
              <a:t>Asıl başlık stilini düzenlemek için tıklayın</a:t>
            </a:r>
            <a:endParaRPr lang="tr-TR" noProof="0" dirty="0"/>
          </a:p>
        </p:txBody>
      </p:sp>
      <p:sp>
        <p:nvSpPr>
          <p:cNvPr id="30" name="Metin Yer Tutucusu 29"/>
          <p:cNvSpPr>
            <a:spLocks noGrp="1"/>
          </p:cNvSpPr>
          <p:nvPr>
            <p:ph type="body" idx="1"/>
          </p:nvPr>
        </p:nvSpPr>
        <p:spPr>
          <a:xfrm>
            <a:off x="1181100" y="1600201"/>
            <a:ext cx="9867900" cy="4525963"/>
          </a:xfrm>
          <a:prstGeom prst="rect">
            <a:avLst/>
          </a:prstGeom>
        </p:spPr>
        <p:txBody>
          <a:bodyPr vert="horz" rtlCol="0">
            <a:normAutofit/>
          </a:body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lang="tr-TR" noProof="0" dirty="0"/>
          </a:p>
        </p:txBody>
      </p:sp>
      <p:sp>
        <p:nvSpPr>
          <p:cNvPr id="10" name="Tarih Yer Tutucusu 9"/>
          <p:cNvSpPr>
            <a:spLocks noGrp="1"/>
          </p:cNvSpPr>
          <p:nvPr>
            <p:ph type="dt" sz="half" idx="2"/>
          </p:nvPr>
        </p:nvSpPr>
        <p:spPr>
          <a:xfrm>
            <a:off x="609600" y="6422065"/>
            <a:ext cx="2844800" cy="365125"/>
          </a:xfrm>
          <a:prstGeom prst="rect">
            <a:avLst/>
          </a:prstGeom>
        </p:spPr>
        <p:txBody>
          <a:bodyPr vert="horz" bIns="0" rtlCol="0" anchor="b"/>
          <a:lstStyle>
            <a:lvl1pPr algn="l" eaLnBrk="1" latinLnBrk="0" hangingPunct="1">
              <a:defRPr kumimoji="0" sz="1100">
                <a:solidFill>
                  <a:schemeClr val="tx1"/>
                </a:solidFill>
                <a:latin typeface="Comic Sans MS" pitchFamily="66" charset="0"/>
              </a:defRPr>
            </a:lvl1pPr>
          </a:lstStyle>
          <a:p>
            <a:fld id="{1F9B7B34-15C8-4C02-AC7A-397DB4AE564F}" type="datetime1">
              <a:rPr lang="tr-TR" smtClean="0"/>
              <a:pPr/>
              <a:t>9.05.2024</a:t>
            </a:fld>
            <a:endParaRPr lang="tr-TR" dirty="0"/>
          </a:p>
        </p:txBody>
      </p:sp>
      <p:sp>
        <p:nvSpPr>
          <p:cNvPr id="22" name="Alt Bilgi Yer Tutucusu 21"/>
          <p:cNvSpPr>
            <a:spLocks noGrp="1"/>
          </p:cNvSpPr>
          <p:nvPr>
            <p:ph type="ftr" sz="quarter" idx="3"/>
          </p:nvPr>
        </p:nvSpPr>
        <p:spPr>
          <a:xfrm>
            <a:off x="4165600" y="6422065"/>
            <a:ext cx="3860800" cy="365125"/>
          </a:xfrm>
          <a:prstGeom prst="rect">
            <a:avLst/>
          </a:prstGeom>
        </p:spPr>
        <p:txBody>
          <a:bodyPr vert="horz" lIns="0" rIns="0" bIns="0" rtlCol="0" anchor="b"/>
          <a:lstStyle>
            <a:lvl1pPr algn="ctr" eaLnBrk="1" latinLnBrk="0" hangingPunct="1">
              <a:defRPr kumimoji="0" sz="1100">
                <a:solidFill>
                  <a:schemeClr val="tx1"/>
                </a:solidFill>
                <a:latin typeface="Comic Sans MS" pitchFamily="66" charset="0"/>
              </a:defRPr>
            </a:lvl1pPr>
          </a:lstStyle>
          <a:p>
            <a:r>
              <a:rPr lang="tr-TR" smtClean="0"/>
              <a:t>Alt bilgi ekle</a:t>
            </a:r>
            <a:endParaRPr lang="tr-TR" dirty="0"/>
          </a:p>
        </p:txBody>
      </p:sp>
      <p:sp>
        <p:nvSpPr>
          <p:cNvPr id="18" name="Slayt Numarası Yer Tutucusu 17"/>
          <p:cNvSpPr>
            <a:spLocks noGrp="1"/>
          </p:cNvSpPr>
          <p:nvPr>
            <p:ph type="sldNum" sz="quarter" idx="4"/>
          </p:nvPr>
        </p:nvSpPr>
        <p:spPr>
          <a:xfrm>
            <a:off x="10871200" y="6422065"/>
            <a:ext cx="1016000" cy="365125"/>
          </a:xfrm>
          <a:prstGeom prst="rect">
            <a:avLst/>
          </a:prstGeom>
        </p:spPr>
        <p:txBody>
          <a:bodyPr vert="horz" lIns="0" tIns="0" rIns="0" bIns="0" rtlCol="0" anchor="b"/>
          <a:lstStyle>
            <a:lvl1pPr algn="r" eaLnBrk="1" latinLnBrk="0" hangingPunct="1">
              <a:defRPr kumimoji="0" sz="1100">
                <a:solidFill>
                  <a:schemeClr val="tx1"/>
                </a:solidFill>
                <a:latin typeface="Comic Sans MS" pitchFamily="66" charset="0"/>
              </a:defRPr>
            </a:lvl1pPr>
          </a:lstStyle>
          <a:p>
            <a:fld id="{401CF334-2D5C-4859-84A6-CA7E6E43FAEB}" type="slidenum">
              <a:rPr lang="tr-TR" smtClean="0"/>
              <a:pPr/>
              <a:t>‹#›</a:t>
            </a:fld>
            <a:endParaRPr lang="tr-TR"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p:hf sldNum="0" hdr="0" ftr="0" dt="0"/>
  <p:txStyles>
    <p:titleStyle>
      <a:lvl1pPr algn="l" rtl="0" eaLnBrk="1" latinLnBrk="0" hangingPunct="1">
        <a:spcBef>
          <a:spcPct val="0"/>
        </a:spcBef>
        <a:buNone/>
        <a:defRPr kumimoji="0" sz="4600" b="1" kern="1200">
          <a:solidFill>
            <a:srgbClr val="FF0000"/>
          </a:solidFill>
          <a:latin typeface="Comic Sans MS" pitchFamily="66" charset="0"/>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Comic Sans MS" pitchFamily="66" charset="0"/>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Comic Sans MS" pitchFamily="66" charset="0"/>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Comic Sans MS" pitchFamily="66" charset="0"/>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Comic Sans MS" pitchFamily="66" charset="0"/>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Comic Sans MS" pitchFamily="66"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744">
          <p15:clr>
            <a:srgbClr val="F26B43"/>
          </p15:clr>
        </p15:guide>
        <p15:guide id="3" pos="6960">
          <p15:clr>
            <a:srgbClr val="F26B43"/>
          </p15:clr>
        </p15:guide>
        <p15:guide id="4"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25479" y="1979203"/>
            <a:ext cx="9862585" cy="2301240"/>
          </a:xfrm>
        </p:spPr>
        <p:txBody>
          <a:bodyPr>
            <a:normAutofit/>
          </a:bodyPr>
          <a:lstStyle/>
          <a:p>
            <a:pPr algn="ctr"/>
            <a:r>
              <a:rPr lang="tr-TR" sz="7000" dirty="0" smtClean="0"/>
              <a:t>Bu çocuklar hangi çağdan?</a:t>
            </a:r>
            <a:endParaRPr lang="tr-TR" sz="7000" dirty="0"/>
          </a:p>
        </p:txBody>
      </p:sp>
    </p:spTree>
    <p:extLst>
      <p:ext uri="{BB962C8B-B14F-4D97-AF65-F5344CB8AC3E}">
        <p14:creationId xmlns:p14="http://schemas.microsoft.com/office/powerpoint/2010/main" val="283981281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 y="0"/>
            <a:ext cx="11601450" cy="1154112"/>
          </a:xfrm>
        </p:spPr>
        <p:txBody>
          <a:bodyPr>
            <a:normAutofit fontScale="90000"/>
          </a:bodyPr>
          <a:lstStyle/>
          <a:p>
            <a:pPr algn="ctr"/>
            <a:r>
              <a:rPr lang="tr-TR" dirty="0" smtClean="0"/>
              <a:t>İletişim Araçlarının Yayılma Hızı ve Kuşaklar</a:t>
            </a:r>
            <a:endParaRPr lang="tr-TR" dirty="0"/>
          </a:p>
        </p:txBody>
      </p:sp>
      <p:graphicFrame>
        <p:nvGraphicFramePr>
          <p:cNvPr id="4" name="3 İçerik Yer Tutucusu"/>
          <p:cNvGraphicFramePr>
            <a:graphicFrameLocks noGrp="1"/>
          </p:cNvGraphicFramePr>
          <p:nvPr>
            <p:ph idx="1"/>
          </p:nvPr>
        </p:nvGraphicFramePr>
        <p:xfrm>
          <a:off x="-1" y="1238249"/>
          <a:ext cx="12192000" cy="5619750"/>
        </p:xfrm>
        <a:graphic>
          <a:graphicData uri="http://schemas.openxmlformats.org/drawingml/2006/table">
            <a:tbl>
              <a:tblPr firstRow="1" bandRow="1">
                <a:tableStyleId>{5C22544A-7EE6-4342-B048-85BDC9FD1C3A}</a:tableStyleId>
              </a:tblPr>
              <a:tblGrid>
                <a:gridCol w="4064000"/>
                <a:gridCol w="4064000"/>
                <a:gridCol w="4064000"/>
              </a:tblGrid>
              <a:tr h="936625">
                <a:tc>
                  <a:txBody>
                    <a:bodyPr/>
                    <a:lstStyle/>
                    <a:p>
                      <a:pPr algn="ctr"/>
                      <a:r>
                        <a:rPr lang="tr-TR" sz="2200" dirty="0" smtClean="0">
                          <a:latin typeface="Comic Sans MS" pitchFamily="66" charset="0"/>
                        </a:rPr>
                        <a:t>Kuşak</a:t>
                      </a:r>
                      <a:endParaRPr lang="tr-TR" sz="2200" dirty="0">
                        <a:latin typeface="Comic Sans MS" pitchFamily="66" charset="0"/>
                      </a:endParaRPr>
                    </a:p>
                  </a:txBody>
                  <a:tcPr/>
                </a:tc>
                <a:tc>
                  <a:txBody>
                    <a:bodyPr/>
                    <a:lstStyle/>
                    <a:p>
                      <a:pPr algn="ctr"/>
                      <a:r>
                        <a:rPr lang="tr-TR" sz="2200" dirty="0" smtClean="0">
                          <a:latin typeface="Comic Sans MS" pitchFamily="66" charset="0"/>
                        </a:rPr>
                        <a:t>İletişim Aracı</a:t>
                      </a:r>
                      <a:endParaRPr lang="tr-TR" sz="2200" dirty="0">
                        <a:latin typeface="Comic Sans MS" pitchFamily="66" charset="0"/>
                      </a:endParaRPr>
                    </a:p>
                  </a:txBody>
                  <a:tcPr/>
                </a:tc>
                <a:tc>
                  <a:txBody>
                    <a:bodyPr/>
                    <a:lstStyle/>
                    <a:p>
                      <a:pPr algn="ctr"/>
                      <a:r>
                        <a:rPr lang="tr-TR" sz="2200" dirty="0" smtClean="0">
                          <a:latin typeface="Comic Sans MS" pitchFamily="66" charset="0"/>
                        </a:rPr>
                        <a:t>50 milyon kişiye</a:t>
                      </a:r>
                      <a:r>
                        <a:rPr lang="tr-TR" sz="2200" baseline="0" dirty="0" smtClean="0">
                          <a:latin typeface="Comic Sans MS" pitchFamily="66" charset="0"/>
                        </a:rPr>
                        <a:t> ne kadar sürede ulaştı?</a:t>
                      </a:r>
                      <a:endParaRPr lang="tr-TR" sz="2200" dirty="0">
                        <a:latin typeface="Comic Sans MS" pitchFamily="66" charset="0"/>
                      </a:endParaRPr>
                    </a:p>
                  </a:txBody>
                  <a:tcPr/>
                </a:tc>
              </a:tr>
              <a:tr h="936625">
                <a:tc>
                  <a:txBody>
                    <a:bodyPr/>
                    <a:lstStyle/>
                    <a:p>
                      <a:pPr algn="ctr"/>
                      <a:r>
                        <a:rPr lang="tr-TR" sz="2200" dirty="0" smtClean="0">
                          <a:latin typeface="Comic Sans MS" pitchFamily="66" charset="0"/>
                        </a:rPr>
                        <a:t>Bebek</a:t>
                      </a:r>
                      <a:r>
                        <a:rPr lang="tr-TR" sz="2200" baseline="0" dirty="0" smtClean="0">
                          <a:latin typeface="Comic Sans MS" pitchFamily="66" charset="0"/>
                        </a:rPr>
                        <a:t> </a:t>
                      </a:r>
                      <a:r>
                        <a:rPr lang="tr-TR" sz="2200" baseline="0" dirty="0" err="1" smtClean="0">
                          <a:latin typeface="Comic Sans MS" pitchFamily="66" charset="0"/>
                        </a:rPr>
                        <a:t>Bombadırmanı</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smtClean="0">
                          <a:latin typeface="Comic Sans MS" pitchFamily="66" charset="0"/>
                        </a:rPr>
                        <a:t>Radyo</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936625">
                <a:tc>
                  <a:txBody>
                    <a:bodyPr/>
                    <a:lstStyle/>
                    <a:p>
                      <a:pPr algn="ctr"/>
                      <a:r>
                        <a:rPr lang="tr-TR" sz="2200" dirty="0" smtClean="0">
                          <a:latin typeface="Comic Sans MS" pitchFamily="66" charset="0"/>
                        </a:rPr>
                        <a:t>X Kuşağı</a:t>
                      </a:r>
                      <a:endParaRPr lang="tr-TR" sz="2200" dirty="0">
                        <a:latin typeface="Comic Sans MS" pitchFamily="66" charset="0"/>
                      </a:endParaRPr>
                    </a:p>
                  </a:txBody>
                  <a:tcPr/>
                </a:tc>
                <a:tc>
                  <a:txBody>
                    <a:bodyPr/>
                    <a:lstStyle/>
                    <a:p>
                      <a:pPr algn="ctr"/>
                      <a:r>
                        <a:rPr lang="tr-TR" sz="2200" dirty="0" smtClean="0">
                          <a:latin typeface="Comic Sans MS" pitchFamily="66" charset="0"/>
                        </a:rPr>
                        <a:t>Televizyon</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936625">
                <a:tc>
                  <a:txBody>
                    <a:bodyPr/>
                    <a:lstStyle/>
                    <a:p>
                      <a:pPr algn="ctr"/>
                      <a:r>
                        <a:rPr lang="tr-TR" sz="2200" dirty="0" smtClean="0">
                          <a:latin typeface="Comic Sans MS" pitchFamily="66" charset="0"/>
                        </a:rPr>
                        <a:t>Y1</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Facebook</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936625">
                <a:tc>
                  <a:txBody>
                    <a:bodyPr/>
                    <a:lstStyle/>
                    <a:p>
                      <a:pPr algn="ctr"/>
                      <a:r>
                        <a:rPr lang="tr-TR" sz="2200" dirty="0" smtClean="0">
                          <a:latin typeface="Comic Sans MS" pitchFamily="66" charset="0"/>
                        </a:rPr>
                        <a:t>Y2</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Instagram</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936625">
                <a:tc>
                  <a:txBody>
                    <a:bodyPr/>
                    <a:lstStyle/>
                    <a:p>
                      <a:pPr algn="ctr"/>
                      <a:r>
                        <a:rPr lang="tr-TR" sz="2200" dirty="0" smtClean="0">
                          <a:latin typeface="Comic Sans MS" pitchFamily="66" charset="0"/>
                        </a:rPr>
                        <a:t>Z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Angry</a:t>
                      </a:r>
                      <a:r>
                        <a:rPr lang="tr-TR" sz="2200" dirty="0" smtClean="0">
                          <a:latin typeface="Comic Sans MS" pitchFamily="66" charset="0"/>
                        </a:rPr>
                        <a:t> </a:t>
                      </a:r>
                      <a:r>
                        <a:rPr lang="tr-TR" sz="2200" dirty="0" err="1" smtClean="0">
                          <a:latin typeface="Comic Sans MS" pitchFamily="66" charset="0"/>
                        </a:rPr>
                        <a:t>Birds</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bl>
          </a:graphicData>
        </a:graphic>
      </p:graphicFrame>
      <p:sp>
        <p:nvSpPr>
          <p:cNvPr id="5" name="4 Metin kutusu"/>
          <p:cNvSpPr txBox="1"/>
          <p:nvPr/>
        </p:nvSpPr>
        <p:spPr>
          <a:xfrm>
            <a:off x="8956728" y="2348300"/>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35 yıl</a:t>
            </a:r>
            <a:endParaRPr lang="tr-TR" sz="3500" dirty="0">
              <a:solidFill>
                <a:srgbClr val="FF0000"/>
              </a:solidFill>
              <a:latin typeface="Comic Sans MS" pitchFamily="66" charset="0"/>
            </a:endParaRPr>
          </a:p>
        </p:txBody>
      </p:sp>
      <p:sp>
        <p:nvSpPr>
          <p:cNvPr id="6" name="5 Metin kutusu"/>
          <p:cNvSpPr txBox="1"/>
          <p:nvPr/>
        </p:nvSpPr>
        <p:spPr>
          <a:xfrm>
            <a:off x="9000640" y="4151593"/>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 yıl</a:t>
            </a:r>
            <a:endParaRPr lang="tr-TR" sz="3500" dirty="0">
              <a:solidFill>
                <a:srgbClr val="FF0000"/>
              </a:solidFill>
              <a:latin typeface="Comic Sans MS" pitchFamily="66" charset="0"/>
            </a:endParaRPr>
          </a:p>
        </p:txBody>
      </p:sp>
      <p:sp>
        <p:nvSpPr>
          <p:cNvPr id="7" name="6 Metin kutusu"/>
          <p:cNvSpPr txBox="1"/>
          <p:nvPr/>
        </p:nvSpPr>
        <p:spPr>
          <a:xfrm>
            <a:off x="8921856" y="5057274"/>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6 ay</a:t>
            </a:r>
            <a:endParaRPr lang="tr-TR" sz="3500" dirty="0">
              <a:solidFill>
                <a:srgbClr val="FF0000"/>
              </a:solidFill>
              <a:latin typeface="Comic Sans MS" pitchFamily="66" charset="0"/>
            </a:endParaRPr>
          </a:p>
        </p:txBody>
      </p:sp>
      <p:sp>
        <p:nvSpPr>
          <p:cNvPr id="8" name="7 Metin kutusu"/>
          <p:cNvSpPr txBox="1"/>
          <p:nvPr/>
        </p:nvSpPr>
        <p:spPr>
          <a:xfrm>
            <a:off x="8978684" y="5980716"/>
            <a:ext cx="1836550"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35 gün</a:t>
            </a:r>
            <a:endParaRPr lang="tr-TR" sz="3500" dirty="0">
              <a:solidFill>
                <a:srgbClr val="FF0000"/>
              </a:solidFill>
              <a:latin typeface="Comic Sans MS" pitchFamily="66" charset="0"/>
            </a:endParaRPr>
          </a:p>
        </p:txBody>
      </p:sp>
      <p:sp>
        <p:nvSpPr>
          <p:cNvPr id="9" name="8 Metin kutusu"/>
          <p:cNvSpPr txBox="1"/>
          <p:nvPr/>
        </p:nvSpPr>
        <p:spPr>
          <a:xfrm>
            <a:off x="9080391" y="3234932"/>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13 yıl</a:t>
            </a:r>
            <a:endParaRPr lang="tr-TR" sz="3500" dirty="0">
              <a:solidFill>
                <a:srgbClr val="FF0000"/>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00" y="274638"/>
            <a:ext cx="10477500" cy="1143000"/>
          </a:xfrm>
        </p:spPr>
        <p:txBody>
          <a:bodyPr>
            <a:normAutofit fontScale="90000"/>
          </a:bodyPr>
          <a:lstStyle/>
          <a:p>
            <a:r>
              <a:rPr lang="tr-TR" dirty="0" smtClean="0"/>
              <a:t>DEĞİŞEN İLETİŞİM VE EBEVEYNLİK…</a:t>
            </a:r>
            <a:endParaRPr lang="tr-TR" dirty="0"/>
          </a:p>
        </p:txBody>
      </p:sp>
      <p:sp>
        <p:nvSpPr>
          <p:cNvPr id="4" name="3 İçerik Yer Tutucusu"/>
          <p:cNvSpPr>
            <a:spLocks noGrp="1"/>
          </p:cNvSpPr>
          <p:nvPr>
            <p:ph sz="half" idx="1"/>
          </p:nvPr>
        </p:nvSpPr>
        <p:spPr>
          <a:xfrm>
            <a:off x="400050" y="1600201"/>
            <a:ext cx="5541930" cy="4933949"/>
          </a:xfrm>
          <a:solidFill>
            <a:schemeClr val="tx1">
              <a:alpha val="51000"/>
            </a:schemeClr>
          </a:solidFill>
        </p:spPr>
        <p:txBody>
          <a:bodyPr>
            <a:normAutofit fontScale="92500" lnSpcReduction="10000"/>
          </a:bodyPr>
          <a:lstStyle/>
          <a:p>
            <a:r>
              <a:rPr lang="tr-TR" sz="3200" u="sng" dirty="0" smtClean="0">
                <a:solidFill>
                  <a:srgbClr val="FF0000"/>
                </a:solidFill>
              </a:rPr>
              <a:t>Bebek Bombardımanı ve X Kuşağı</a:t>
            </a:r>
          </a:p>
          <a:p>
            <a:r>
              <a:rPr lang="tr-TR" sz="3200" dirty="0" smtClean="0"/>
              <a:t>Kendinden emin</a:t>
            </a:r>
          </a:p>
          <a:p>
            <a:r>
              <a:rPr lang="tr-TR" sz="3200" dirty="0" smtClean="0"/>
              <a:t>Geriye doğru öğrenir</a:t>
            </a:r>
          </a:p>
          <a:p>
            <a:r>
              <a:rPr lang="tr-TR" sz="3200" dirty="0" smtClean="0"/>
              <a:t>Şüpheci</a:t>
            </a:r>
          </a:p>
          <a:p>
            <a:r>
              <a:rPr lang="tr-TR" sz="3200" dirty="0" smtClean="0"/>
              <a:t>Bireysel çalışmaya yatkın</a:t>
            </a:r>
          </a:p>
          <a:p>
            <a:r>
              <a:rPr lang="tr-TR" sz="3200" dirty="0" smtClean="0"/>
              <a:t>Kural koyan, otoriter ebeveyn</a:t>
            </a:r>
          </a:p>
          <a:p>
            <a:r>
              <a:rPr lang="tr-TR" sz="3200" dirty="0" smtClean="0"/>
              <a:t>Çabuk büyümek zorunda kaldı…</a:t>
            </a:r>
            <a:endParaRPr lang="tr-TR" sz="3200" dirty="0"/>
          </a:p>
        </p:txBody>
      </p:sp>
      <p:sp>
        <p:nvSpPr>
          <p:cNvPr id="5" name="4 İçerik Yer Tutucusu"/>
          <p:cNvSpPr>
            <a:spLocks noGrp="1"/>
          </p:cNvSpPr>
          <p:nvPr>
            <p:ph sz="half" idx="2"/>
          </p:nvPr>
        </p:nvSpPr>
        <p:spPr>
          <a:xfrm>
            <a:off x="6267100" y="1600201"/>
            <a:ext cx="5639150" cy="4952999"/>
          </a:xfrm>
          <a:solidFill>
            <a:schemeClr val="tx1">
              <a:alpha val="49000"/>
            </a:schemeClr>
          </a:solidFill>
        </p:spPr>
        <p:txBody>
          <a:bodyPr>
            <a:normAutofit fontScale="92500" lnSpcReduction="10000"/>
          </a:bodyPr>
          <a:lstStyle/>
          <a:p>
            <a:r>
              <a:rPr lang="tr-TR" sz="3000" u="sng" dirty="0" smtClean="0">
                <a:solidFill>
                  <a:srgbClr val="FF0000"/>
                </a:solidFill>
              </a:rPr>
              <a:t>Y ve Z Kuşağı</a:t>
            </a:r>
          </a:p>
          <a:p>
            <a:r>
              <a:rPr lang="tr-TR" sz="3000" dirty="0" smtClean="0"/>
              <a:t>Yaratıcı</a:t>
            </a:r>
          </a:p>
          <a:p>
            <a:r>
              <a:rPr lang="tr-TR" sz="3000" dirty="0" smtClean="0"/>
              <a:t>İleriye doğru öğrenir</a:t>
            </a:r>
          </a:p>
          <a:p>
            <a:r>
              <a:rPr lang="tr-TR" sz="3000" dirty="0" smtClean="0"/>
              <a:t>Kapsayıcı</a:t>
            </a:r>
          </a:p>
          <a:p>
            <a:r>
              <a:rPr lang="tr-TR" sz="3000" dirty="0" smtClean="0"/>
              <a:t>Anlayışlı</a:t>
            </a:r>
          </a:p>
          <a:p>
            <a:r>
              <a:rPr lang="tr-TR" sz="3000" dirty="0" smtClean="0"/>
              <a:t>Girişimci</a:t>
            </a:r>
          </a:p>
          <a:p>
            <a:r>
              <a:rPr lang="tr-TR" sz="3000" dirty="0" smtClean="0"/>
              <a:t>Vicdanlı</a:t>
            </a:r>
          </a:p>
          <a:p>
            <a:r>
              <a:rPr lang="tr-TR" sz="3000" dirty="0" smtClean="0"/>
              <a:t>Hayata eşlik eden, arkadaşça olan ebeveyn</a:t>
            </a:r>
          </a:p>
          <a:p>
            <a:r>
              <a:rPr lang="tr-TR" sz="3000" dirty="0" smtClean="0"/>
              <a:t>Yavaş büyüyor </a:t>
            </a:r>
            <a:r>
              <a:rPr lang="tr-TR" sz="3000" dirty="0" smtClean="0">
                <a:sym typeface="Wingdings" pitchFamily="2" charset="2"/>
              </a:rPr>
              <a:t></a:t>
            </a:r>
            <a:endParaRPr lang="tr-TR" sz="3000" dirty="0" smtClean="0"/>
          </a:p>
          <a:p>
            <a:endParaRPr lang="tr-TR"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 Başlık"/>
          <p:cNvSpPr>
            <a:spLocks noGrp="1"/>
          </p:cNvSpPr>
          <p:nvPr>
            <p:ph type="subTitle" idx="1"/>
          </p:nvPr>
        </p:nvSpPr>
        <p:spPr>
          <a:xfrm>
            <a:off x="228600" y="1714500"/>
            <a:ext cx="11582399" cy="2781300"/>
          </a:xfrm>
          <a:solidFill>
            <a:schemeClr val="tx1">
              <a:alpha val="49000"/>
            </a:schemeClr>
          </a:solidFill>
        </p:spPr>
        <p:txBody>
          <a:bodyPr>
            <a:noAutofit/>
          </a:bodyPr>
          <a:lstStyle/>
          <a:p>
            <a:r>
              <a:rPr lang="tr-TR" sz="7500" b="1" dirty="0" smtClean="0">
                <a:solidFill>
                  <a:srgbClr val="FF0000"/>
                </a:solidFill>
              </a:rPr>
              <a:t>Farklı kuşaklardayız… </a:t>
            </a:r>
          </a:p>
          <a:p>
            <a:r>
              <a:rPr lang="tr-TR" sz="7500" b="1" dirty="0" smtClean="0">
                <a:solidFill>
                  <a:srgbClr val="FF0000"/>
                </a:solidFill>
              </a:rPr>
              <a:t>Peki ya hızımız aynı mı?</a:t>
            </a:r>
            <a:endParaRPr lang="tr-TR" sz="7500" b="1" dirty="0">
              <a:solidFill>
                <a:srgbClr val="FF0000"/>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ışkanlı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96453121"/>
      </p:ext>
    </p:extLst>
  </p:cSld>
  <p:clrMapOvr>
    <a:masterClrMapping/>
  </p:clrMapOvr>
  <p:transition spd="slow">
    <p:zoom dir="in"/>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nkotus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0" y="0"/>
            <a:ext cx="12192000" cy="6858588"/>
          </a:xfrm>
        </p:spPr>
      </p:pic>
    </p:spTree>
    <p:extLst>
      <p:ext uri="{BB962C8B-B14F-4D97-AF65-F5344CB8AC3E}">
        <p14:creationId xmlns:p14="http://schemas.microsoft.com/office/powerpoint/2010/main" val="3855803160"/>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274638"/>
            <a:ext cx="10420350" cy="1143000"/>
          </a:xfrm>
        </p:spPr>
        <p:txBody>
          <a:bodyPr>
            <a:normAutofit/>
          </a:bodyPr>
          <a:lstStyle/>
          <a:p>
            <a:r>
              <a:rPr lang="tr-TR" dirty="0" smtClean="0"/>
              <a:t>Y ve Z kuşağı arasındaki farklılıklar</a:t>
            </a:r>
            <a:endParaRPr lang="tr-TR" dirty="0"/>
          </a:p>
        </p:txBody>
      </p:sp>
      <p:sp>
        <p:nvSpPr>
          <p:cNvPr id="3" name="2 İçerik Yer Tutucusu"/>
          <p:cNvSpPr>
            <a:spLocks noGrp="1"/>
          </p:cNvSpPr>
          <p:nvPr>
            <p:ph sz="half" idx="1"/>
          </p:nvPr>
        </p:nvSpPr>
        <p:spPr>
          <a:solidFill>
            <a:schemeClr val="tx1">
              <a:alpha val="48000"/>
            </a:schemeClr>
          </a:solidFill>
        </p:spPr>
        <p:txBody>
          <a:bodyPr>
            <a:normAutofit/>
          </a:bodyPr>
          <a:lstStyle/>
          <a:p>
            <a:r>
              <a:rPr lang="tr-TR" sz="3000" dirty="0" smtClean="0"/>
              <a:t>Y kuşağı</a:t>
            </a:r>
          </a:p>
          <a:p>
            <a:r>
              <a:rPr lang="tr-TR" sz="3000" dirty="0" smtClean="0"/>
              <a:t>Çok kültürlü</a:t>
            </a:r>
          </a:p>
          <a:p>
            <a:r>
              <a:rPr lang="tr-TR" sz="3000" dirty="0" smtClean="0"/>
              <a:t>Olgunluk?</a:t>
            </a:r>
          </a:p>
          <a:p>
            <a:r>
              <a:rPr lang="tr-TR" sz="3000" dirty="0" smtClean="0"/>
              <a:t>İletişim dili yazı</a:t>
            </a:r>
          </a:p>
          <a:p>
            <a:r>
              <a:rPr lang="tr-TR" sz="3000" dirty="0" smtClean="0"/>
              <a:t>Elindekini paylaşır</a:t>
            </a:r>
          </a:p>
          <a:p>
            <a:r>
              <a:rPr lang="tr-TR" sz="3000" dirty="0" smtClean="0"/>
              <a:t>Şimdi odaklı</a:t>
            </a:r>
          </a:p>
          <a:p>
            <a:r>
              <a:rPr lang="tr-TR" sz="3000" dirty="0" smtClean="0"/>
              <a:t>İyimser</a:t>
            </a:r>
          </a:p>
          <a:p>
            <a:r>
              <a:rPr lang="tr-TR" sz="3000" dirty="0" smtClean="0"/>
              <a:t>Keşfedilmek ister</a:t>
            </a:r>
            <a:endParaRPr lang="tr-TR" sz="3000" dirty="0"/>
          </a:p>
        </p:txBody>
      </p:sp>
      <p:sp>
        <p:nvSpPr>
          <p:cNvPr id="4" name="3 İçerik Yer Tutucusu"/>
          <p:cNvSpPr>
            <a:spLocks noGrp="1"/>
          </p:cNvSpPr>
          <p:nvPr>
            <p:ph sz="half" idx="2"/>
          </p:nvPr>
        </p:nvSpPr>
        <p:spPr>
          <a:solidFill>
            <a:schemeClr val="tx1">
              <a:alpha val="48000"/>
            </a:schemeClr>
          </a:solidFill>
        </p:spPr>
        <p:txBody>
          <a:bodyPr>
            <a:normAutofit/>
          </a:bodyPr>
          <a:lstStyle/>
          <a:p>
            <a:r>
              <a:rPr lang="tr-TR" sz="3000" dirty="0" smtClean="0"/>
              <a:t>Z kuşağı</a:t>
            </a:r>
          </a:p>
          <a:p>
            <a:r>
              <a:rPr lang="tr-TR" sz="3000" dirty="0" smtClean="0"/>
              <a:t>Karışık</a:t>
            </a:r>
          </a:p>
          <a:p>
            <a:r>
              <a:rPr lang="tr-TR" sz="3000" dirty="0" smtClean="0"/>
              <a:t>Olgunluk?</a:t>
            </a:r>
          </a:p>
          <a:p>
            <a:r>
              <a:rPr lang="tr-TR" sz="3000" dirty="0" smtClean="0"/>
              <a:t>İletişim dili resim</a:t>
            </a:r>
          </a:p>
          <a:p>
            <a:r>
              <a:rPr lang="tr-TR" sz="3000" dirty="0" smtClean="0"/>
              <a:t>Elindekinden üretir</a:t>
            </a:r>
          </a:p>
          <a:p>
            <a:r>
              <a:rPr lang="tr-TR" sz="3000" dirty="0" smtClean="0"/>
              <a:t>Gelecek odaklı</a:t>
            </a:r>
          </a:p>
          <a:p>
            <a:r>
              <a:rPr lang="tr-TR" sz="3000" dirty="0" smtClean="0"/>
              <a:t>Realist</a:t>
            </a:r>
          </a:p>
          <a:p>
            <a:r>
              <a:rPr lang="tr-TR" sz="3000" dirty="0" smtClean="0"/>
              <a:t>Başarmak ister</a:t>
            </a:r>
            <a:endParaRPr lang="tr-TR" sz="30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1100" y="274638"/>
            <a:ext cx="5410200" cy="1306512"/>
          </a:xfrm>
          <a:solidFill>
            <a:schemeClr val="tx1">
              <a:lumMod val="95000"/>
              <a:alpha val="45000"/>
            </a:schemeClr>
          </a:solidFill>
        </p:spPr>
        <p:txBody>
          <a:bodyPr/>
          <a:lstStyle/>
          <a:p>
            <a:r>
              <a:rPr lang="tr-TR" dirty="0" err="1" smtClean="0"/>
              <a:t>Hibrit</a:t>
            </a:r>
            <a:r>
              <a:rPr lang="tr-TR" dirty="0" smtClean="0"/>
              <a:t> İnsan?</a:t>
            </a:r>
            <a:endParaRPr lang="tr-TR" dirty="0"/>
          </a:p>
        </p:txBody>
      </p:sp>
      <p:pic>
        <p:nvPicPr>
          <p:cNvPr id="4" name="3 İçerik Yer Tutucusu" descr="iStock-664966806-small.jpg"/>
          <p:cNvPicPr>
            <a:picLocks noGrp="1" noChangeAspect="1"/>
          </p:cNvPicPr>
          <p:nvPr>
            <p:ph idx="1"/>
          </p:nvPr>
        </p:nvPicPr>
        <p:blipFill>
          <a:blip r:embed="rId2" cstate="print"/>
          <a:stretch>
            <a:fillRect/>
          </a:stretch>
        </p:blipFill>
        <p:spPr>
          <a:xfrm>
            <a:off x="197030" y="1715763"/>
            <a:ext cx="11690170" cy="4723137"/>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 y="293688"/>
            <a:ext cx="10496550" cy="1096962"/>
          </a:xfrm>
          <a:solidFill>
            <a:schemeClr val="tx1">
              <a:lumMod val="95000"/>
              <a:alpha val="47000"/>
            </a:schemeClr>
          </a:solidFill>
        </p:spPr>
        <p:txBody>
          <a:bodyPr>
            <a:normAutofit/>
          </a:bodyPr>
          <a:lstStyle/>
          <a:p>
            <a:r>
              <a:rPr lang="tr-TR" dirty="0" smtClean="0"/>
              <a:t>Z Kuşağı ve </a:t>
            </a:r>
            <a:r>
              <a:rPr lang="tr-TR" dirty="0" err="1" smtClean="0"/>
              <a:t>Hibrit</a:t>
            </a:r>
            <a:r>
              <a:rPr lang="tr-TR" dirty="0" smtClean="0"/>
              <a:t> İnsan</a:t>
            </a:r>
            <a:endParaRPr lang="tr-TR" dirty="0"/>
          </a:p>
        </p:txBody>
      </p:sp>
      <p:sp>
        <p:nvSpPr>
          <p:cNvPr id="3" name="2 İçerik Yer Tutucusu"/>
          <p:cNvSpPr>
            <a:spLocks noGrp="1"/>
          </p:cNvSpPr>
          <p:nvPr>
            <p:ph idx="1"/>
          </p:nvPr>
        </p:nvSpPr>
        <p:spPr>
          <a:xfrm>
            <a:off x="534714" y="1981200"/>
            <a:ext cx="7016970" cy="4552950"/>
          </a:xfrm>
        </p:spPr>
        <p:txBody>
          <a:bodyPr>
            <a:normAutofit/>
          </a:bodyPr>
          <a:lstStyle/>
          <a:p>
            <a:r>
              <a:rPr lang="tr-TR" dirty="0" smtClean="0"/>
              <a:t>Daha katılımcı ve sorgulayıcı</a:t>
            </a:r>
          </a:p>
          <a:p>
            <a:r>
              <a:rPr lang="tr-TR" dirty="0" smtClean="0"/>
              <a:t>Coğrafi sınırlar?</a:t>
            </a:r>
          </a:p>
          <a:p>
            <a:r>
              <a:rPr lang="tr-TR" dirty="0" smtClean="0"/>
              <a:t>Bilgi sağlayıcı ilk kaynakları?</a:t>
            </a:r>
          </a:p>
          <a:p>
            <a:r>
              <a:rPr lang="tr-TR" dirty="0" smtClean="0"/>
              <a:t>Çoklu iş takip etme becerileri </a:t>
            </a:r>
          </a:p>
          <a:p>
            <a:r>
              <a:rPr lang="tr-TR" dirty="0" smtClean="0"/>
              <a:t>Dikkat süreleri ile eğitim yöntemi çakışması</a:t>
            </a:r>
          </a:p>
          <a:p>
            <a:r>
              <a:rPr lang="tr-TR" dirty="0" smtClean="0"/>
              <a:t>Aynı anda birden çok duyu organına hitap edilmesine alışıklar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124" y="1619250"/>
            <a:ext cx="4442876" cy="4991100"/>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0576" y="1679029"/>
            <a:ext cx="7805245" cy="4706006"/>
          </a:xfrm>
        </p:spPr>
        <p:txBody>
          <a:bodyPr>
            <a:normAutofit/>
          </a:bodyPr>
          <a:lstStyle/>
          <a:p>
            <a:r>
              <a:rPr lang="tr-TR" dirty="0" smtClean="0"/>
              <a:t>İşlerini kısa sürede ve titiz biçimde yerine getirir. </a:t>
            </a:r>
          </a:p>
          <a:p>
            <a:r>
              <a:rPr lang="tr-TR" dirty="0" smtClean="0"/>
              <a:t>Teknolojiyi ileri derecede kullanır.</a:t>
            </a:r>
          </a:p>
          <a:p>
            <a:r>
              <a:rPr lang="tr-TR" dirty="0" smtClean="0"/>
              <a:t>Yaratıcılığa izin veren aktivitelerden hoşlanırlar. </a:t>
            </a:r>
          </a:p>
          <a:p>
            <a:r>
              <a:rPr lang="tr-TR" dirty="0" smtClean="0"/>
              <a:t>Çok diplomalı, uzman ve buluşçu olacaklar. </a:t>
            </a:r>
          </a:p>
          <a:p>
            <a:r>
              <a:rPr lang="tr-TR" dirty="0" smtClean="0"/>
              <a:t>Tarih boyunca en fazla eğitim almış ilk kuşak</a:t>
            </a:r>
            <a:endParaRPr lang="tr-TR" dirty="0"/>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46533" b="17600"/>
          <a:stretch/>
        </p:blipFill>
        <p:spPr>
          <a:xfrm>
            <a:off x="8195352" y="1504950"/>
            <a:ext cx="3996648" cy="3924300"/>
          </a:xfrm>
          <a:prstGeom prst="rect">
            <a:avLst/>
          </a:prstGeom>
          <a:ln>
            <a:noFill/>
          </a:ln>
          <a:effectLst>
            <a:softEdge rad="112500"/>
          </a:effectLst>
        </p:spPr>
      </p:pic>
      <p:sp>
        <p:nvSpPr>
          <p:cNvPr id="6" name="1 Başlık"/>
          <p:cNvSpPr>
            <a:spLocks noGrp="1"/>
          </p:cNvSpPr>
          <p:nvPr>
            <p:ph type="title"/>
          </p:nvPr>
        </p:nvSpPr>
        <p:spPr>
          <a:xfrm>
            <a:off x="228600" y="274638"/>
            <a:ext cx="10363200" cy="982662"/>
          </a:xfrm>
          <a:solidFill>
            <a:schemeClr val="tx1">
              <a:lumMod val="95000"/>
              <a:alpha val="47000"/>
            </a:schemeClr>
          </a:solidFill>
        </p:spPr>
        <p:txBody>
          <a:bodyPr>
            <a:normAutofit/>
          </a:bodyPr>
          <a:lstStyle/>
          <a:p>
            <a:r>
              <a:rPr lang="tr-TR" dirty="0" smtClean="0"/>
              <a:t>Z Kuşağı ve </a:t>
            </a:r>
            <a:r>
              <a:rPr lang="tr-TR" dirty="0" err="1" smtClean="0"/>
              <a:t>Hibrit</a:t>
            </a:r>
            <a:r>
              <a:rPr lang="tr-TR" dirty="0" smtClean="0"/>
              <a:t> İnsan</a:t>
            </a:r>
            <a:endParaRPr lang="tr-TR"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9100" y="331788"/>
            <a:ext cx="8953500" cy="1096962"/>
          </a:xfrm>
        </p:spPr>
        <p:txBody>
          <a:bodyPr/>
          <a:lstStyle/>
          <a:p>
            <a:r>
              <a:rPr lang="tr-TR" dirty="0" smtClean="0"/>
              <a:t>Z kuşağı neden bizi zorluyor?</a:t>
            </a:r>
            <a:endParaRPr lang="tr-TR" dirty="0"/>
          </a:p>
        </p:txBody>
      </p:sp>
      <p:sp>
        <p:nvSpPr>
          <p:cNvPr id="3" name="2 İçerik Yer Tutucusu"/>
          <p:cNvSpPr>
            <a:spLocks noGrp="1"/>
          </p:cNvSpPr>
          <p:nvPr>
            <p:ph idx="1"/>
          </p:nvPr>
        </p:nvSpPr>
        <p:spPr>
          <a:xfrm>
            <a:off x="358140" y="1752600"/>
            <a:ext cx="6697980" cy="4419600"/>
          </a:xfrm>
        </p:spPr>
        <p:txBody>
          <a:bodyPr>
            <a:normAutofit/>
          </a:bodyPr>
          <a:lstStyle/>
          <a:p>
            <a:r>
              <a:rPr lang="tr-TR" dirty="0" smtClean="0"/>
              <a:t>Sadakat algıları</a:t>
            </a:r>
          </a:p>
          <a:p>
            <a:r>
              <a:rPr lang="tr-TR" dirty="0" smtClean="0"/>
              <a:t>Azimlerinin seviyesi</a:t>
            </a:r>
          </a:p>
          <a:p>
            <a:r>
              <a:rPr lang="tr-TR" dirty="0" smtClean="0"/>
              <a:t>Hep yükselme arzusu</a:t>
            </a:r>
          </a:p>
          <a:p>
            <a:r>
              <a:rPr lang="tr-TR" dirty="0" smtClean="0"/>
              <a:t>Çabuk vazgeçmeleri</a:t>
            </a:r>
          </a:p>
          <a:p>
            <a:r>
              <a:rPr lang="tr-TR" dirty="0" smtClean="0"/>
              <a:t>Zaman ve emek gerektiren işlerden uzak durmaları</a:t>
            </a:r>
          </a:p>
          <a:p>
            <a:r>
              <a:rPr lang="tr-TR" dirty="0"/>
              <a:t>Standart işleri </a:t>
            </a:r>
            <a:r>
              <a:rPr lang="tr-TR" dirty="0" smtClean="0"/>
              <a:t>sevmemeleri</a:t>
            </a:r>
          </a:p>
          <a:p>
            <a:r>
              <a:rPr lang="tr-TR" dirty="0" smtClean="0"/>
              <a:t>Mesai algıları</a:t>
            </a:r>
          </a:p>
          <a:p>
            <a:endParaRPr lang="tr-TR" dirty="0"/>
          </a:p>
        </p:txBody>
      </p:sp>
      <p:pic>
        <p:nvPicPr>
          <p:cNvPr id="4" name="3 Resim" descr="z-kuşağı.jpg"/>
          <p:cNvPicPr>
            <a:picLocks noChangeAspect="1"/>
          </p:cNvPicPr>
          <p:nvPr/>
        </p:nvPicPr>
        <p:blipFill>
          <a:blip r:embed="rId2" cstate="print"/>
          <a:stretch>
            <a:fillRect/>
          </a:stretch>
        </p:blipFill>
        <p:spPr>
          <a:xfrm>
            <a:off x="7455408" y="1493520"/>
            <a:ext cx="4736592" cy="4282440"/>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274638"/>
            <a:ext cx="9753600" cy="1096962"/>
          </a:xfrm>
        </p:spPr>
        <p:txBody>
          <a:bodyPr>
            <a:normAutofit fontScale="90000"/>
          </a:bodyPr>
          <a:lstStyle/>
          <a:p>
            <a:r>
              <a:rPr lang="tr-TR" dirty="0" smtClean="0"/>
              <a:t>Mübeccel (</a:t>
            </a:r>
            <a:r>
              <a:rPr lang="tr-TR" sz="4800" dirty="0" smtClean="0"/>
              <a:t>Sessiz Kuşak 1925-1945)</a:t>
            </a:r>
            <a:endParaRPr lang="tr-TR" dirty="0"/>
          </a:p>
        </p:txBody>
      </p:sp>
      <p:pic>
        <p:nvPicPr>
          <p:cNvPr id="6" name="5 İçerik Yer Tutucusu" descr="CSHX9EqWEAULaCq.jpg"/>
          <p:cNvPicPr>
            <a:picLocks noGrp="1" noChangeAspect="1"/>
          </p:cNvPicPr>
          <p:nvPr>
            <p:ph sz="half" idx="1"/>
          </p:nvPr>
        </p:nvPicPr>
        <p:blipFill>
          <a:blip r:embed="rId3" cstate="print"/>
          <a:stretch>
            <a:fillRect/>
          </a:stretch>
        </p:blipFill>
        <p:spPr>
          <a:xfrm>
            <a:off x="1831892" y="1616869"/>
            <a:ext cx="2900530" cy="4350795"/>
          </a:xfrm>
          <a:prstGeom prst="rect">
            <a:avLst/>
          </a:prstGeom>
          <a:ln>
            <a:noFill/>
          </a:ln>
          <a:effectLst>
            <a:softEdge rad="112500"/>
          </a:effectLst>
        </p:spPr>
      </p:pic>
      <p:sp>
        <p:nvSpPr>
          <p:cNvPr id="5" name="4 İçerik Yer Tutucusu"/>
          <p:cNvSpPr>
            <a:spLocks noGrp="1"/>
          </p:cNvSpPr>
          <p:nvPr>
            <p:ph sz="half" idx="2"/>
          </p:nvPr>
        </p:nvSpPr>
        <p:spPr>
          <a:xfrm>
            <a:off x="5316582" y="1789611"/>
            <a:ext cx="6437267" cy="3792039"/>
          </a:xfrm>
          <a:solidFill>
            <a:schemeClr val="tx1">
              <a:alpha val="52000"/>
            </a:schemeClr>
          </a:solidFill>
        </p:spPr>
        <p:txBody>
          <a:bodyPr>
            <a:normAutofit/>
          </a:bodyPr>
          <a:lstStyle/>
          <a:p>
            <a:r>
              <a:rPr lang="tr-TR" sz="3000" dirty="0" smtClean="0"/>
              <a:t>1930 doğumlu, 3 çocuğu, 5 torunu, 3 torun çocuğu var.</a:t>
            </a:r>
          </a:p>
          <a:p>
            <a:r>
              <a:rPr lang="tr-TR" sz="3000" dirty="0" smtClean="0"/>
              <a:t>Atatürk’ün öldüğü günü hatırlıyor.</a:t>
            </a:r>
          </a:p>
          <a:p>
            <a:r>
              <a:rPr lang="tr-TR" sz="3000" dirty="0" smtClean="0"/>
              <a:t>Evlerine ilk TV’yi torunu getirdi.</a:t>
            </a:r>
          </a:p>
          <a:p>
            <a:r>
              <a:rPr lang="tr-TR" sz="3000" dirty="0" smtClean="0"/>
              <a:t>İletişim Sloganı: Susarsam herkesle iletişim kurabilirim.</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You-talkin-to-me-.png"/>
          <p:cNvPicPr>
            <a:picLocks noChangeAspect="1"/>
          </p:cNvPicPr>
          <p:nvPr/>
        </p:nvPicPr>
        <p:blipFill>
          <a:blip r:embed="rId2" cstate="print"/>
          <a:stretch>
            <a:fillRect/>
          </a:stretch>
        </p:blipFill>
        <p:spPr>
          <a:xfrm>
            <a:off x="0" y="0"/>
            <a:ext cx="10000834" cy="5714762"/>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 kuşağının sahip olmadıkları…</a:t>
            </a:r>
            <a:endParaRPr lang="tr-TR" dirty="0"/>
          </a:p>
        </p:txBody>
      </p:sp>
      <p:sp>
        <p:nvSpPr>
          <p:cNvPr id="3" name="2 İçerik Yer Tutucusu"/>
          <p:cNvSpPr>
            <a:spLocks noGrp="1"/>
          </p:cNvSpPr>
          <p:nvPr>
            <p:ph idx="1"/>
          </p:nvPr>
        </p:nvSpPr>
        <p:spPr>
          <a:xfrm>
            <a:off x="666750" y="1638301"/>
            <a:ext cx="8724900" cy="4525963"/>
          </a:xfrm>
        </p:spPr>
        <p:txBody>
          <a:bodyPr/>
          <a:lstStyle/>
          <a:p>
            <a:r>
              <a:rPr lang="tr-TR" dirty="0" smtClean="0"/>
              <a:t>Duygusal olarak erişilebilir anne baba</a:t>
            </a:r>
          </a:p>
          <a:p>
            <a:r>
              <a:rPr lang="tr-TR" dirty="0" smtClean="0"/>
              <a:t>Net biçimde tanımlanmış sınırlar</a:t>
            </a:r>
          </a:p>
          <a:p>
            <a:r>
              <a:rPr lang="tr-TR" dirty="0" smtClean="0"/>
              <a:t>Sorumluluklar </a:t>
            </a:r>
          </a:p>
          <a:p>
            <a:r>
              <a:rPr lang="tr-TR" dirty="0" smtClean="0"/>
              <a:t>Dengeli beslenme ve yeterli uyku</a:t>
            </a:r>
          </a:p>
          <a:p>
            <a:r>
              <a:rPr lang="tr-TR" dirty="0" smtClean="0"/>
              <a:t>Hareket etme ve ev/</a:t>
            </a:r>
            <a:r>
              <a:rPr lang="tr-TR" dirty="0" err="1" smtClean="0"/>
              <a:t>avm</a:t>
            </a:r>
            <a:r>
              <a:rPr lang="tr-TR" dirty="0" smtClean="0"/>
              <a:t> dışı etkinlikler</a:t>
            </a:r>
          </a:p>
          <a:p>
            <a:r>
              <a:rPr lang="tr-TR" dirty="0" smtClean="0"/>
              <a:t>Yapılandırılmamış saatler</a:t>
            </a:r>
          </a:p>
          <a:p>
            <a:r>
              <a:rPr lang="tr-TR" dirty="0" smtClean="0"/>
              <a:t>Sıkılma fırsatı</a:t>
            </a:r>
            <a:endParaRPr lang="tr-TR"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Çocukların neye ihtiyacı var?</a:t>
            </a:r>
            <a:endParaRPr lang="tr-TR" dirty="0"/>
          </a:p>
        </p:txBody>
      </p:sp>
      <p:sp>
        <p:nvSpPr>
          <p:cNvPr id="3" name="2 İçerik Yer Tutucusu"/>
          <p:cNvSpPr>
            <a:spLocks noGrp="1"/>
          </p:cNvSpPr>
          <p:nvPr>
            <p:ph idx="1"/>
          </p:nvPr>
        </p:nvSpPr>
        <p:spPr>
          <a:xfrm>
            <a:off x="381000" y="1600201"/>
            <a:ext cx="10172700" cy="4286249"/>
          </a:xfrm>
        </p:spPr>
        <p:txBody>
          <a:bodyPr>
            <a:normAutofit lnSpcReduction="10000"/>
          </a:bodyPr>
          <a:lstStyle/>
          <a:p>
            <a:r>
              <a:rPr lang="tr-TR" dirty="0" smtClean="0"/>
              <a:t>Düşünce </a:t>
            </a:r>
            <a:r>
              <a:rPr lang="tr-TR" dirty="0" err="1" smtClean="0"/>
              <a:t>detoksu</a:t>
            </a:r>
            <a:endParaRPr lang="tr-TR" dirty="0" smtClean="0"/>
          </a:p>
          <a:p>
            <a:r>
              <a:rPr lang="tr-TR" dirty="0" smtClean="0"/>
              <a:t>Öğrenme sürecinde rehberlik edilmesi (Eğitmek?)</a:t>
            </a:r>
          </a:p>
          <a:p>
            <a:r>
              <a:rPr lang="tr-TR" dirty="0" smtClean="0"/>
              <a:t>Birçok işi aynı anda yapma isteklerinin kabul edilmesi</a:t>
            </a:r>
          </a:p>
          <a:p>
            <a:r>
              <a:rPr lang="tr-TR" dirty="0" smtClean="0"/>
              <a:t>Tüketici rolünden üretici rolüne geçişin desteklenmesi</a:t>
            </a:r>
          </a:p>
          <a:p>
            <a:r>
              <a:rPr lang="tr-TR" dirty="0" smtClean="0"/>
              <a:t>Deneme yanılma ile öğrenme sürecinin onaylanması</a:t>
            </a:r>
          </a:p>
          <a:p>
            <a:r>
              <a:rPr lang="tr-TR" dirty="0" smtClean="0"/>
              <a:t>Öğreten değil, kolaylaştıran olunması</a:t>
            </a:r>
          </a:p>
          <a:p>
            <a:r>
              <a:rPr lang="tr-TR" dirty="0" smtClean="0"/>
              <a:t>“Yapabilirim” duygusunun verilmesi</a:t>
            </a:r>
          </a:p>
          <a:p>
            <a:r>
              <a:rPr lang="tr-TR" dirty="0" smtClean="0"/>
              <a:t>Doğru uygulamaları kullanması</a:t>
            </a:r>
          </a:p>
          <a:p>
            <a:endParaRPr lang="tr-TR" dirty="0" smtClean="0"/>
          </a:p>
          <a:p>
            <a:pPr>
              <a:buNone/>
            </a:pPr>
            <a:endParaRPr lang="tr-TR"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Hangi kuşağı tanımlıyor?</a:t>
            </a:r>
            <a:endParaRPr lang="tr-TR" dirty="0"/>
          </a:p>
        </p:txBody>
      </p:sp>
      <p:sp>
        <p:nvSpPr>
          <p:cNvPr id="3" name="2 İçerik Yer Tutucusu"/>
          <p:cNvSpPr>
            <a:spLocks noGrp="1"/>
          </p:cNvSpPr>
          <p:nvPr>
            <p:ph idx="1"/>
          </p:nvPr>
        </p:nvSpPr>
        <p:spPr>
          <a:xfrm>
            <a:off x="228600" y="1733551"/>
            <a:ext cx="11410950" cy="4000499"/>
          </a:xfrm>
        </p:spPr>
        <p:txBody>
          <a:bodyPr>
            <a:normAutofit/>
          </a:bodyPr>
          <a:lstStyle/>
          <a:p>
            <a:pPr algn="ctr">
              <a:buNone/>
            </a:pPr>
            <a:r>
              <a:rPr lang="tr-TR" sz="4500" b="1" dirty="0" smtClean="0"/>
              <a:t>“Bugünlerde gençler kontrolden çıkmış durumda. Kaba bir şekilde yemek yiyorlar, yetişkinlere karşı saygısızlar, ebeveynlerine karşı çıkıyorlar ve öğretmenlerini sinirlendiriyorlar…”</a:t>
            </a:r>
            <a:endParaRPr lang="tr-TR" sz="45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7300" y="723900"/>
            <a:ext cx="9734550" cy="4914900"/>
          </a:xfrm>
          <a:solidFill>
            <a:schemeClr val="tx1">
              <a:lumMod val="95000"/>
              <a:alpha val="48000"/>
            </a:schemeClr>
          </a:solidFill>
        </p:spPr>
        <p:txBody>
          <a:bodyPr>
            <a:noAutofit/>
          </a:bodyPr>
          <a:lstStyle/>
          <a:p>
            <a:pPr algn="ctr"/>
            <a:r>
              <a:rPr lang="tr-TR" sz="9000" dirty="0" smtClean="0">
                <a:effectLst/>
              </a:rPr>
              <a:t>KUŞAKLARA GÖRE BAŞARI TANIMI</a:t>
            </a:r>
            <a:endParaRPr lang="tr-TR" sz="9000" dirty="0">
              <a:effectLst/>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181100" y="274638"/>
            <a:ext cx="8972550" cy="1801812"/>
          </a:xfrm>
          <a:solidFill>
            <a:schemeClr val="tx1">
              <a:lumMod val="95000"/>
              <a:alpha val="45000"/>
            </a:schemeClr>
          </a:solidFill>
        </p:spPr>
        <p:txBody>
          <a:bodyPr>
            <a:noAutofit/>
          </a:bodyPr>
          <a:lstStyle/>
          <a:p>
            <a:r>
              <a:rPr lang="tr-TR" sz="5000" dirty="0" smtClean="0"/>
              <a:t>Bebek bombardımanı ve X Kuşağına göre başarı tanımı…</a:t>
            </a:r>
            <a:endParaRPr lang="tr-TR" sz="5000" dirty="0"/>
          </a:p>
        </p:txBody>
      </p:sp>
      <p:sp>
        <p:nvSpPr>
          <p:cNvPr id="5" name="4 İçerik Yer Tutucusu"/>
          <p:cNvSpPr>
            <a:spLocks noGrp="1"/>
          </p:cNvSpPr>
          <p:nvPr>
            <p:ph idx="1"/>
          </p:nvPr>
        </p:nvSpPr>
        <p:spPr>
          <a:xfrm>
            <a:off x="1943100" y="2590801"/>
            <a:ext cx="7658100" cy="3581399"/>
          </a:xfrm>
        </p:spPr>
        <p:txBody>
          <a:bodyPr>
            <a:normAutofit/>
          </a:bodyPr>
          <a:lstStyle/>
          <a:p>
            <a:r>
              <a:rPr lang="tr-TR" sz="5000" dirty="0" smtClean="0"/>
              <a:t>Para sahibi olmak</a:t>
            </a:r>
          </a:p>
          <a:p>
            <a:r>
              <a:rPr lang="tr-TR" sz="5000" dirty="0" smtClean="0"/>
              <a:t>Güç sahibi olmak</a:t>
            </a:r>
          </a:p>
          <a:p>
            <a:r>
              <a:rPr lang="tr-TR" sz="5000" dirty="0" smtClean="0"/>
              <a:t>Etki sahibi olmak</a:t>
            </a:r>
            <a:endParaRPr lang="tr-TR" sz="500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6900" y="293688"/>
            <a:ext cx="8515350" cy="2125662"/>
          </a:xfrm>
          <a:solidFill>
            <a:schemeClr val="tx1">
              <a:alpha val="51000"/>
            </a:schemeClr>
          </a:solidFill>
        </p:spPr>
        <p:txBody>
          <a:bodyPr>
            <a:normAutofit fontScale="90000"/>
          </a:bodyPr>
          <a:lstStyle/>
          <a:p>
            <a:r>
              <a:rPr lang="tr-TR" dirty="0" smtClean="0"/>
              <a:t>Başarı tanımı para/güç/etki olanların en çok tükettiği ürün nedir?</a:t>
            </a:r>
            <a:endParaRPr lang="tr-TR" dirty="0"/>
          </a:p>
        </p:txBody>
      </p:sp>
      <p:pic>
        <p:nvPicPr>
          <p:cNvPr id="6" name="5 Resim" descr="IDShot_540x540.jpg"/>
          <p:cNvPicPr>
            <a:picLocks noChangeAspect="1"/>
          </p:cNvPicPr>
          <p:nvPr/>
        </p:nvPicPr>
        <p:blipFill>
          <a:blip r:embed="rId2" cstate="print"/>
          <a:srcRect t="12423" b="13503"/>
          <a:stretch>
            <a:fillRect/>
          </a:stretch>
        </p:blipFill>
        <p:spPr>
          <a:xfrm>
            <a:off x="320040" y="2705100"/>
            <a:ext cx="4937760" cy="3657600"/>
          </a:xfrm>
          <a:prstGeom prst="rect">
            <a:avLst/>
          </a:prstGeom>
          <a:ln>
            <a:noFill/>
          </a:ln>
          <a:effectLst>
            <a:softEdge rad="112500"/>
          </a:effectLst>
        </p:spPr>
      </p:pic>
      <p:pic>
        <p:nvPicPr>
          <p:cNvPr id="7" name="6 Resim" descr="gaviscon-peppermint-liquid-200ml.jpg"/>
          <p:cNvPicPr>
            <a:picLocks noChangeAspect="1"/>
          </p:cNvPicPr>
          <p:nvPr/>
        </p:nvPicPr>
        <p:blipFill>
          <a:blip r:embed="rId3" cstate="print"/>
          <a:srcRect l="12355" t="5405" r="13127" b="4633"/>
          <a:stretch>
            <a:fillRect/>
          </a:stretch>
        </p:blipFill>
        <p:spPr>
          <a:xfrm>
            <a:off x="6610350" y="2419350"/>
            <a:ext cx="4800600" cy="44386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23900" y="274638"/>
            <a:ext cx="8877300" cy="1249362"/>
          </a:xfrm>
          <a:solidFill>
            <a:schemeClr val="tx1">
              <a:lumMod val="95000"/>
              <a:alpha val="48000"/>
            </a:schemeClr>
          </a:solidFill>
        </p:spPr>
        <p:txBody>
          <a:bodyPr>
            <a:normAutofit/>
          </a:bodyPr>
          <a:lstStyle/>
          <a:p>
            <a:r>
              <a:rPr lang="tr-TR" dirty="0" smtClean="0"/>
              <a:t>Z kuşağına göre başarı tanımı…</a:t>
            </a:r>
            <a:endParaRPr lang="tr-TR" dirty="0"/>
          </a:p>
        </p:txBody>
      </p:sp>
      <p:sp>
        <p:nvSpPr>
          <p:cNvPr id="3" name="2 İçerik Yer Tutucusu"/>
          <p:cNvSpPr>
            <a:spLocks noGrp="1"/>
          </p:cNvSpPr>
          <p:nvPr>
            <p:ph idx="1"/>
          </p:nvPr>
        </p:nvSpPr>
        <p:spPr>
          <a:xfrm>
            <a:off x="323850" y="1676400"/>
            <a:ext cx="11563350" cy="4229100"/>
          </a:xfrm>
        </p:spPr>
        <p:txBody>
          <a:bodyPr>
            <a:normAutofit lnSpcReduction="10000"/>
          </a:bodyPr>
          <a:lstStyle/>
          <a:p>
            <a:r>
              <a:rPr lang="tr-TR" sz="5000" dirty="0" smtClean="0"/>
              <a:t>Faydalı olmak, iz bırakmak…</a:t>
            </a:r>
          </a:p>
          <a:p>
            <a:r>
              <a:rPr lang="tr-TR" sz="5000" dirty="0" smtClean="0"/>
              <a:t>Paylaşabilmek…</a:t>
            </a:r>
          </a:p>
          <a:p>
            <a:r>
              <a:rPr lang="tr-TR" sz="5000" dirty="0" smtClean="0"/>
              <a:t>Hakkını vermek…</a:t>
            </a:r>
          </a:p>
          <a:p>
            <a:r>
              <a:rPr lang="tr-TR" sz="5000" dirty="0" smtClean="0"/>
              <a:t>Yaşam amacını bulmak ve onun için çaba göstermek…</a:t>
            </a:r>
          </a:p>
          <a:p>
            <a:endParaRPr lang="tr-T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390650"/>
            <a:ext cx="11620500" cy="5314950"/>
          </a:xfrm>
        </p:spPr>
        <p:txBody>
          <a:bodyPr>
            <a:noAutofit/>
          </a:bodyPr>
          <a:lstStyle/>
          <a:p>
            <a:pPr algn="ctr">
              <a:buNone/>
            </a:pPr>
            <a:r>
              <a:rPr lang="tr-TR" sz="6000" b="1" dirty="0" smtClean="0"/>
              <a:t>Hayatınızda iki önemli gün vardır; biri doğduğunuz gün, diğeri de neden doğduğunuzu keşfettiğiniz gün…</a:t>
            </a:r>
          </a:p>
          <a:p>
            <a:pPr algn="ctr">
              <a:buNone/>
            </a:pPr>
            <a:r>
              <a:rPr lang="tr-TR" sz="6000" b="1" dirty="0" smtClean="0"/>
              <a:t>                    Mark Twain</a:t>
            </a:r>
            <a:endParaRPr lang="tr-TR" sz="6000"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normAutofit fontScale="70000" lnSpcReduction="20000"/>
          </a:bodyPr>
          <a:lstStyle/>
          <a:p>
            <a:r>
              <a:rPr lang="en-US" dirty="0" err="1" smtClean="0"/>
              <a:t>Seely</a:t>
            </a:r>
            <a:r>
              <a:rPr lang="en-US" dirty="0" smtClean="0"/>
              <a:t>, J. (2006). New learning environments for the 21st century. Johnseelybrown.com. Retrieved from http://www.johnseelybrown.com/newlearning.pdf</a:t>
            </a:r>
          </a:p>
          <a:p>
            <a:r>
              <a:rPr lang="en-US" dirty="0" smtClean="0"/>
              <a:t>St. Martin, G. (2014, November). Generation Z and the future of higher education. </a:t>
            </a:r>
            <a:r>
              <a:rPr lang="en-US" dirty="0" err="1" smtClean="0"/>
              <a:t>news@Northwestern</a:t>
            </a:r>
            <a:r>
              <a:rPr lang="en-US" dirty="0" smtClean="0"/>
              <a:t>. Retrieved from http://www.northwestern.edu/</a:t>
            </a:r>
          </a:p>
          <a:p>
            <a:r>
              <a:rPr lang="en-US" dirty="0" err="1" smtClean="0"/>
              <a:t>Styring</a:t>
            </a:r>
            <a:r>
              <a:rPr lang="en-US" dirty="0" smtClean="0"/>
              <a:t>, J. (2015, April 30). Engaging generation Z. Podcast retrieved from http://www.cambridge.org/elt/blog/2015/04/engaging-generation-z-james-styring/</a:t>
            </a:r>
          </a:p>
          <a:p>
            <a:r>
              <a:rPr lang="en-US" dirty="0" smtClean="0"/>
              <a:t>Zimmer, C. (2014). Getting to know gen Z: Knowing middle and high </a:t>
            </a:r>
            <a:r>
              <a:rPr lang="en-US" dirty="0" err="1" smtClean="0"/>
              <a:t>schoolers’</a:t>
            </a:r>
            <a:r>
              <a:rPr lang="en-US" dirty="0" smtClean="0"/>
              <a:t> expectations for higher education. Barnes &amp; Noble College. Retrieved from http://next.bncollege.com/wp-content/uploads/2015/10/Gen-Z-Research-Report-Final.pdf</a:t>
            </a:r>
          </a:p>
          <a:p>
            <a:r>
              <a:rPr lang="en-US" dirty="0" smtClean="0"/>
              <a:t>https://www.knoll.com/knollnewsdetail/what-comes-after-y-generation-z-arriving-to-the-office-soon</a:t>
            </a:r>
          </a:p>
          <a:p>
            <a:endParaRPr lang="en-US" dirty="0" smtClean="0"/>
          </a:p>
          <a:p>
            <a:endParaRPr lang="tr-T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55588"/>
            <a:ext cx="11677650" cy="1192212"/>
          </a:xfrm>
        </p:spPr>
        <p:txBody>
          <a:bodyPr>
            <a:normAutofit fontScale="90000"/>
          </a:bodyPr>
          <a:lstStyle/>
          <a:p>
            <a:r>
              <a:rPr lang="tr-TR" dirty="0" smtClean="0"/>
              <a:t>Handan (</a:t>
            </a:r>
            <a:r>
              <a:rPr lang="tr-TR" sz="4800" dirty="0" smtClean="0"/>
              <a:t>Bebek </a:t>
            </a:r>
            <a:r>
              <a:rPr lang="tr-TR" sz="4800" dirty="0" err="1" smtClean="0"/>
              <a:t>Bombardırmanı</a:t>
            </a:r>
            <a:r>
              <a:rPr lang="tr-TR" sz="4800" dirty="0" smtClean="0"/>
              <a:t> 1946-1964</a:t>
            </a:r>
            <a:r>
              <a:rPr lang="tr-TR" dirty="0" smtClean="0"/>
              <a:t>) </a:t>
            </a:r>
            <a:endParaRPr lang="tr-TR"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3392" y="1600201"/>
            <a:ext cx="4023077" cy="4525963"/>
          </a:xfrm>
          <a:prstGeom prst="rect">
            <a:avLst/>
          </a:prstGeom>
          <a:ln>
            <a:noFill/>
          </a:ln>
          <a:effectLst>
            <a:softEdge rad="112500"/>
          </a:effectLst>
        </p:spPr>
      </p:pic>
      <p:sp>
        <p:nvSpPr>
          <p:cNvPr id="4" name="Content Placeholder 3"/>
          <p:cNvSpPr>
            <a:spLocks noGrp="1"/>
          </p:cNvSpPr>
          <p:nvPr>
            <p:ph sz="half" idx="2"/>
          </p:nvPr>
        </p:nvSpPr>
        <p:spPr>
          <a:xfrm>
            <a:off x="5039883" y="1600201"/>
            <a:ext cx="6542517" cy="4267199"/>
          </a:xfrm>
          <a:solidFill>
            <a:schemeClr val="tx1">
              <a:alpha val="52000"/>
            </a:schemeClr>
          </a:solidFill>
        </p:spPr>
        <p:txBody>
          <a:bodyPr>
            <a:normAutofit/>
          </a:bodyPr>
          <a:lstStyle/>
          <a:p>
            <a:r>
              <a:rPr lang="tr-TR" sz="3000" dirty="0" smtClean="0"/>
              <a:t>1963 doğumlu, 3 çocuk sahibi, ev hanımı</a:t>
            </a:r>
          </a:p>
          <a:p>
            <a:r>
              <a:rPr lang="tr-TR" sz="3000" dirty="0" smtClean="0"/>
              <a:t>Aya ilk insanın çıkışını çocukken komşunun evinde TV’de izledi.</a:t>
            </a:r>
          </a:p>
          <a:p>
            <a:r>
              <a:rPr lang="tr-TR" sz="3000" dirty="0" smtClean="0"/>
              <a:t>İnsanın çok çalışırsa birçok şeyi başarabileceğine inanıyor. Beklentileri yüksek.</a:t>
            </a:r>
          </a:p>
          <a:p>
            <a:r>
              <a:rPr lang="tr-TR" sz="3000" dirty="0" smtClean="0"/>
              <a:t>İletişimin kuralı: SAYGI</a:t>
            </a:r>
          </a:p>
        </p:txBody>
      </p:sp>
    </p:spTree>
    <p:extLst>
      <p:ext uri="{BB962C8B-B14F-4D97-AF65-F5344CB8AC3E}">
        <p14:creationId xmlns:p14="http://schemas.microsoft.com/office/powerpoint/2010/main" val="3025949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8915400" cy="906462"/>
          </a:xfrm>
        </p:spPr>
        <p:txBody>
          <a:bodyPr>
            <a:normAutofit/>
          </a:bodyPr>
          <a:lstStyle/>
          <a:p>
            <a:r>
              <a:rPr lang="tr-TR" dirty="0" smtClean="0"/>
              <a:t>Zeynep (</a:t>
            </a:r>
            <a:r>
              <a:rPr lang="tr-TR" sz="4800" dirty="0" smtClean="0"/>
              <a:t>X Kuşağı 1965-1979</a:t>
            </a:r>
            <a:r>
              <a:rPr lang="tr-TR" dirty="0" smtClean="0"/>
              <a:t>) </a:t>
            </a:r>
            <a:endParaRPr lang="tr-TR" dirty="0"/>
          </a:p>
        </p:txBody>
      </p:sp>
      <p:sp>
        <p:nvSpPr>
          <p:cNvPr id="4" name="Content Placeholder 3"/>
          <p:cNvSpPr>
            <a:spLocks noGrp="1"/>
          </p:cNvSpPr>
          <p:nvPr>
            <p:ph sz="half" idx="2"/>
          </p:nvPr>
        </p:nvSpPr>
        <p:spPr>
          <a:xfrm>
            <a:off x="4495801" y="1428750"/>
            <a:ext cx="7429499" cy="4438650"/>
          </a:xfrm>
          <a:solidFill>
            <a:schemeClr val="tx1">
              <a:alpha val="52000"/>
            </a:schemeClr>
          </a:solidFill>
        </p:spPr>
        <p:txBody>
          <a:bodyPr>
            <a:noAutofit/>
          </a:bodyPr>
          <a:lstStyle/>
          <a:p>
            <a:r>
              <a:rPr lang="tr-TR" sz="3000" dirty="0" smtClean="0"/>
              <a:t>1975 doğumlu, 1 çocuk sahibi, iş kadını</a:t>
            </a:r>
          </a:p>
          <a:p>
            <a:r>
              <a:rPr lang="tr-TR" sz="3000" dirty="0" smtClean="0"/>
              <a:t>Berlin Duvarı’nın yıkıldığını, SSCB’nin çöktüğünü gördü.</a:t>
            </a:r>
          </a:p>
          <a:p>
            <a:r>
              <a:rPr lang="tr-TR" sz="3000" dirty="0" smtClean="0"/>
              <a:t>Geçiş kuşağı-</a:t>
            </a:r>
            <a:r>
              <a:rPr lang="tr-TR" sz="3000" dirty="0" err="1" smtClean="0"/>
              <a:t>analog</a:t>
            </a:r>
            <a:r>
              <a:rPr lang="tr-TR" sz="3000" dirty="0" smtClean="0"/>
              <a:t>-dijital…</a:t>
            </a:r>
          </a:p>
          <a:p>
            <a:r>
              <a:rPr lang="tr-TR" sz="3000" dirty="0" smtClean="0"/>
              <a:t>“Çocuk da yaparım kariyer de…”</a:t>
            </a:r>
          </a:p>
          <a:p>
            <a:r>
              <a:rPr lang="tr-TR" sz="3000" dirty="0" smtClean="0"/>
              <a:t>Tek seslilik.</a:t>
            </a:r>
          </a:p>
          <a:p>
            <a:r>
              <a:rPr lang="tr-TR" sz="3000" dirty="0" smtClean="0"/>
              <a:t>Yaşamak için çalışmak…</a:t>
            </a:r>
          </a:p>
          <a:p>
            <a:r>
              <a:rPr lang="tr-TR" sz="3000" dirty="0" smtClean="0"/>
              <a:t>İzleyici…</a:t>
            </a:r>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27447"/>
          <a:stretch/>
        </p:blipFill>
        <p:spPr>
          <a:xfrm>
            <a:off x="381000" y="1485900"/>
            <a:ext cx="4178829" cy="5048250"/>
          </a:xfrm>
          <a:prstGeom prst="rect">
            <a:avLst/>
          </a:prstGeom>
          <a:ln>
            <a:noFill/>
          </a:ln>
          <a:effectLst>
            <a:softEdge rad="112500"/>
          </a:effectLst>
        </p:spPr>
      </p:pic>
    </p:spTree>
    <p:extLst>
      <p:ext uri="{BB962C8B-B14F-4D97-AF65-F5344CB8AC3E}">
        <p14:creationId xmlns:p14="http://schemas.microsoft.com/office/powerpoint/2010/main" val="243873112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7277100" cy="1039812"/>
          </a:xfrm>
        </p:spPr>
        <p:txBody>
          <a:bodyPr>
            <a:normAutofit fontScale="90000"/>
          </a:bodyPr>
          <a:lstStyle/>
          <a:p>
            <a:r>
              <a:rPr lang="tr-TR" dirty="0" smtClean="0"/>
              <a:t>Cem (</a:t>
            </a:r>
            <a:r>
              <a:rPr lang="tr-TR" sz="4800" dirty="0" smtClean="0"/>
              <a:t>Y Kuşağı 1980-1999)</a:t>
            </a:r>
            <a:r>
              <a:rPr lang="tr-TR" dirty="0" smtClean="0"/>
              <a:t> </a:t>
            </a:r>
            <a:endParaRPr lang="tr-TR" dirty="0"/>
          </a:p>
        </p:txBody>
      </p:sp>
      <p:sp>
        <p:nvSpPr>
          <p:cNvPr id="4" name="Content Placeholder 3"/>
          <p:cNvSpPr>
            <a:spLocks noGrp="1"/>
          </p:cNvSpPr>
          <p:nvPr>
            <p:ph sz="half" idx="2"/>
          </p:nvPr>
        </p:nvSpPr>
        <p:spPr>
          <a:xfrm>
            <a:off x="4286250" y="1485900"/>
            <a:ext cx="7905750" cy="5372100"/>
          </a:xfrm>
          <a:solidFill>
            <a:schemeClr val="tx1">
              <a:alpha val="52000"/>
            </a:schemeClr>
          </a:solidFill>
        </p:spPr>
        <p:txBody>
          <a:bodyPr>
            <a:noAutofit/>
          </a:bodyPr>
          <a:lstStyle/>
          <a:p>
            <a:r>
              <a:rPr lang="tr-TR" sz="2800" dirty="0" smtClean="0"/>
              <a:t>1999 doğumlu, iş görüşmesine annesi ile gitti </a:t>
            </a:r>
            <a:r>
              <a:rPr lang="tr-TR" sz="2800" dirty="0" smtClean="0">
                <a:sym typeface="Wingdings" panose="05000000000000000000" pitchFamily="2" charset="2"/>
              </a:rPr>
              <a:t></a:t>
            </a:r>
            <a:endParaRPr lang="tr-TR" sz="2800" dirty="0" smtClean="0"/>
          </a:p>
          <a:p>
            <a:r>
              <a:rPr lang="tr-TR" sz="2800" dirty="0" smtClean="0"/>
              <a:t>Evlerinde hep bilgisayar vardı, ilkokul ödevlerini internetten araştırarak yapıyordu.</a:t>
            </a:r>
          </a:p>
          <a:p>
            <a:r>
              <a:rPr lang="tr-TR" sz="2800" dirty="0" smtClean="0"/>
              <a:t>İlk cep telefonuna 10 yaşında sahip oldu. Şu anda 4üncü telefonunu kullanıyor. </a:t>
            </a:r>
            <a:r>
              <a:rPr lang="tr-TR" sz="2800" dirty="0" err="1" smtClean="0"/>
              <a:t>Ipad’i</a:t>
            </a:r>
            <a:r>
              <a:rPr lang="tr-TR" sz="2800" dirty="0" smtClean="0"/>
              <a:t> de var.</a:t>
            </a:r>
          </a:p>
          <a:p>
            <a:r>
              <a:rPr lang="tr-TR" sz="2800" dirty="0" smtClean="0"/>
              <a:t>İş temposu &amp; Kurslar</a:t>
            </a:r>
          </a:p>
          <a:p>
            <a:r>
              <a:rPr lang="tr-TR" sz="2800" dirty="0" smtClean="0"/>
              <a:t>Mevki, unvan algısı…</a:t>
            </a:r>
          </a:p>
          <a:p>
            <a:r>
              <a:rPr lang="tr-TR" sz="2800" dirty="0" smtClean="0"/>
              <a:t>“Tüketiyorum çünkü…”</a:t>
            </a:r>
          </a:p>
        </p:txBody>
      </p:sp>
      <p:pic>
        <p:nvPicPr>
          <p:cNvPr id="7" name="6 İçerik Yer Tutucusu" descr="college-boy-holding-books-with-blurred-stock-photograph_csp16812491.jpg"/>
          <p:cNvPicPr>
            <a:picLocks noGrp="1" noChangeAspect="1"/>
          </p:cNvPicPr>
          <p:nvPr>
            <p:ph sz="half" idx="1"/>
          </p:nvPr>
        </p:nvPicPr>
        <p:blipFill>
          <a:blip r:embed="rId3" cstate="print"/>
          <a:srcRect r="3264" b="9085"/>
          <a:stretch>
            <a:fillRect/>
          </a:stretch>
        </p:blipFill>
        <p:spPr>
          <a:xfrm>
            <a:off x="462925" y="1567824"/>
            <a:ext cx="3347075" cy="4928226"/>
          </a:xfrm>
        </p:spPr>
      </p:pic>
    </p:spTree>
    <p:extLst>
      <p:ext uri="{BB962C8B-B14F-4D97-AF65-F5344CB8AC3E}">
        <p14:creationId xmlns:p14="http://schemas.microsoft.com/office/powerpoint/2010/main" val="32280578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7258050" cy="1135062"/>
          </a:xfrm>
        </p:spPr>
        <p:txBody>
          <a:bodyPr>
            <a:normAutofit fontScale="90000"/>
          </a:bodyPr>
          <a:lstStyle/>
          <a:p>
            <a:r>
              <a:rPr lang="tr-TR" dirty="0" err="1" smtClean="0"/>
              <a:t>Muratcan</a:t>
            </a:r>
            <a:r>
              <a:rPr lang="tr-TR" dirty="0" smtClean="0"/>
              <a:t> (</a:t>
            </a:r>
            <a:r>
              <a:rPr lang="tr-TR" sz="4800" dirty="0" smtClean="0"/>
              <a:t>Z Kuşağı 2000-)</a:t>
            </a:r>
            <a:endParaRPr lang="tr-TR" dirty="0"/>
          </a:p>
        </p:txBody>
      </p:sp>
      <p:sp>
        <p:nvSpPr>
          <p:cNvPr id="4" name="Content Placeholder 3"/>
          <p:cNvSpPr>
            <a:spLocks noGrp="1"/>
          </p:cNvSpPr>
          <p:nvPr>
            <p:ph sz="half" idx="2"/>
          </p:nvPr>
        </p:nvSpPr>
        <p:spPr>
          <a:xfrm>
            <a:off x="4229100" y="1543050"/>
            <a:ext cx="7962900" cy="5314950"/>
          </a:xfrm>
          <a:solidFill>
            <a:schemeClr val="tx1">
              <a:alpha val="52000"/>
            </a:schemeClr>
          </a:solidFill>
        </p:spPr>
        <p:txBody>
          <a:bodyPr>
            <a:normAutofit/>
          </a:bodyPr>
          <a:lstStyle/>
          <a:p>
            <a:r>
              <a:rPr lang="tr-TR" sz="2800" dirty="0" smtClean="0"/>
              <a:t>2007 doğumlu, 12. sınıfta</a:t>
            </a:r>
          </a:p>
          <a:p>
            <a:r>
              <a:rPr lang="tr-TR" sz="2800" dirty="0" smtClean="0"/>
              <a:t>İlkokula başladığından beri cep telefonu var.</a:t>
            </a:r>
          </a:p>
          <a:p>
            <a:r>
              <a:rPr lang="tr-TR" sz="2800" dirty="0" smtClean="0"/>
              <a:t>İlk dönem ödevi </a:t>
            </a:r>
            <a:r>
              <a:rPr lang="tr-TR" sz="2800" dirty="0" err="1" smtClean="0"/>
              <a:t>ipad’i</a:t>
            </a:r>
            <a:r>
              <a:rPr lang="tr-TR" sz="2800" dirty="0" smtClean="0"/>
              <a:t> ile çektiği kısa film projesi</a:t>
            </a:r>
          </a:p>
          <a:p>
            <a:r>
              <a:rPr lang="tr-TR" sz="2800" dirty="0" smtClean="0"/>
              <a:t>Bilgisayarsız bir hayat?</a:t>
            </a:r>
          </a:p>
          <a:p>
            <a:r>
              <a:rPr lang="tr-TR" sz="2800" dirty="0" smtClean="0"/>
              <a:t>Derslerde bazen çok sıkılıyor.</a:t>
            </a:r>
          </a:p>
          <a:p>
            <a:r>
              <a:rPr lang="tr-TR" sz="2800" dirty="0"/>
              <a:t>Her yaptığına takdir gördü</a:t>
            </a:r>
            <a:r>
              <a:rPr lang="tr-TR" sz="2800" dirty="0" smtClean="0"/>
              <a:t>. (Anne-babası özel bir çocuk olduğuna inanıyor)</a:t>
            </a:r>
          </a:p>
          <a:p>
            <a:r>
              <a:rPr lang="tr-TR" sz="2800" dirty="0" smtClean="0"/>
              <a:t>Farklılıklar?</a:t>
            </a:r>
          </a:p>
        </p:txBody>
      </p:sp>
      <p:pic>
        <p:nvPicPr>
          <p:cNvPr id="7"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1578" r="18730"/>
          <a:stretch/>
        </p:blipFill>
        <p:spPr>
          <a:xfrm>
            <a:off x="252132" y="1748631"/>
            <a:ext cx="3767699" cy="4114800"/>
          </a:xfrm>
          <a:prstGeom prst="rect">
            <a:avLst/>
          </a:prstGeom>
          <a:ln>
            <a:noFill/>
          </a:ln>
          <a:effectLst>
            <a:softEdge rad="112500"/>
          </a:effectLst>
        </p:spPr>
      </p:pic>
    </p:spTree>
    <p:extLst>
      <p:ext uri="{BB962C8B-B14F-4D97-AF65-F5344CB8AC3E}">
        <p14:creationId xmlns:p14="http://schemas.microsoft.com/office/powerpoint/2010/main" val="12197574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0100" y="274638"/>
            <a:ext cx="9372600" cy="1211262"/>
          </a:xfrm>
        </p:spPr>
        <p:txBody>
          <a:bodyPr>
            <a:normAutofit fontScale="90000"/>
          </a:bodyPr>
          <a:lstStyle/>
          <a:p>
            <a:r>
              <a:rPr lang="tr-TR" dirty="0" smtClean="0"/>
              <a:t>Rüzgar (</a:t>
            </a:r>
            <a:r>
              <a:rPr lang="tr-TR" sz="4800" dirty="0" err="1" smtClean="0"/>
              <a:t>Alpha</a:t>
            </a:r>
            <a:r>
              <a:rPr lang="tr-TR" sz="4800" dirty="0" smtClean="0"/>
              <a:t> Kuşağı 2010-2025)</a:t>
            </a:r>
            <a:endParaRPr lang="tr-TR" dirty="0"/>
          </a:p>
        </p:txBody>
      </p:sp>
      <p:pic>
        <p:nvPicPr>
          <p:cNvPr id="5" name="4 İçerik Yer Tutucusu" descr="alfa-kuşağı.jpg"/>
          <p:cNvPicPr>
            <a:picLocks noGrp="1" noChangeAspect="1"/>
          </p:cNvPicPr>
          <p:nvPr>
            <p:ph sz="half" idx="1"/>
          </p:nvPr>
        </p:nvPicPr>
        <p:blipFill>
          <a:blip r:embed="rId2" cstate="print"/>
          <a:stretch>
            <a:fillRect/>
          </a:stretch>
        </p:blipFill>
        <p:spPr>
          <a:xfrm>
            <a:off x="666750" y="1752601"/>
            <a:ext cx="5275263" cy="4419600"/>
          </a:xfrm>
          <a:prstGeom prst="rect">
            <a:avLst/>
          </a:prstGeom>
          <a:ln>
            <a:noFill/>
          </a:ln>
          <a:effectLst>
            <a:softEdge rad="112500"/>
          </a:effectLst>
        </p:spPr>
      </p:pic>
      <p:sp>
        <p:nvSpPr>
          <p:cNvPr id="4" name="3 İçerik Yer Tutucusu"/>
          <p:cNvSpPr>
            <a:spLocks noGrp="1"/>
          </p:cNvSpPr>
          <p:nvPr>
            <p:ph sz="half" idx="2"/>
          </p:nvPr>
        </p:nvSpPr>
        <p:spPr>
          <a:xfrm>
            <a:off x="6267100" y="1600201"/>
            <a:ext cx="5486750" cy="4952999"/>
          </a:xfrm>
          <a:solidFill>
            <a:schemeClr val="tx1">
              <a:lumMod val="95000"/>
              <a:alpha val="50000"/>
            </a:schemeClr>
          </a:solidFill>
        </p:spPr>
        <p:txBody>
          <a:bodyPr>
            <a:normAutofit/>
          </a:bodyPr>
          <a:lstStyle/>
          <a:p>
            <a:r>
              <a:rPr lang="tr-TR" sz="3000" dirty="0" smtClean="0"/>
              <a:t>Bugün 14 yaşına kadar olan çocukların hepsi…</a:t>
            </a:r>
          </a:p>
          <a:p>
            <a:r>
              <a:rPr lang="tr-TR" sz="3000" dirty="0" smtClean="0"/>
              <a:t>Dokunmanın verdiği yakınlık nedeniyle onlar teknolojiyi, gerektiğinde kullanılacak bir şey olarak değil de kendi hayatlarının doğal bir parçası olarak görüyorlar.</a:t>
            </a:r>
          </a:p>
          <a:p>
            <a:r>
              <a:rPr lang="tr-TR" sz="3000" dirty="0" smtClean="0"/>
              <a:t>Onlar çok özel </a:t>
            </a:r>
            <a:r>
              <a:rPr lang="tr-TR" sz="3000" dirty="0" smtClean="0">
                <a:sym typeface="Wingdings" pitchFamily="2" charset="2"/>
              </a:rPr>
              <a:t> </a:t>
            </a:r>
            <a:r>
              <a:rPr lang="tr-TR" sz="3000" dirty="0" smtClean="0"/>
              <a:t>…</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68236871"/>
              </p:ext>
            </p:extLst>
          </p:nvPr>
        </p:nvGraphicFramePr>
        <p:xfrm>
          <a:off x="491453" y="2403565"/>
          <a:ext cx="10953827" cy="265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0" y="1473245"/>
            <a:ext cx="2095472"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latin typeface="Comic Sans MS" pitchFamily="66" charset="0"/>
              </a:rPr>
              <a:t>Sessiz Kuşak</a:t>
            </a:r>
            <a:endParaRPr lang="en-US" b="1" dirty="0">
              <a:solidFill>
                <a:schemeClr val="bg1"/>
              </a:solidFill>
              <a:latin typeface="Comic Sans MS" pitchFamily="66" charset="0"/>
            </a:endParaRPr>
          </a:p>
        </p:txBody>
      </p:sp>
      <p:sp>
        <p:nvSpPr>
          <p:cNvPr id="4" name="Rounded Rectangle 3"/>
          <p:cNvSpPr/>
          <p:nvPr/>
        </p:nvSpPr>
        <p:spPr>
          <a:xfrm>
            <a:off x="2270234" y="1072055"/>
            <a:ext cx="2396963" cy="1254756"/>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smtClean="0">
                <a:solidFill>
                  <a:schemeClr val="bg1"/>
                </a:solidFill>
                <a:latin typeface="Comic Sans MS" pitchFamily="66" charset="0"/>
              </a:rPr>
              <a:t>Bebek Bombadırmanı Kuşağı</a:t>
            </a:r>
            <a:endParaRPr lang="en-US" sz="2400" b="1" dirty="0">
              <a:solidFill>
                <a:schemeClr val="bg1"/>
              </a:solidFill>
              <a:latin typeface="Comic Sans MS" pitchFamily="66" charset="0"/>
            </a:endParaRPr>
          </a:p>
        </p:txBody>
      </p:sp>
      <p:sp>
        <p:nvSpPr>
          <p:cNvPr id="5" name="Rounded Rectangle 4"/>
          <p:cNvSpPr/>
          <p:nvPr/>
        </p:nvSpPr>
        <p:spPr>
          <a:xfrm>
            <a:off x="4883867" y="1651620"/>
            <a:ext cx="1535983" cy="69153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X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6" name="Rounded Rectangle 5"/>
          <p:cNvSpPr/>
          <p:nvPr/>
        </p:nvSpPr>
        <p:spPr>
          <a:xfrm>
            <a:off x="7048501" y="1625494"/>
            <a:ext cx="1847849" cy="812906"/>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Y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7" name="Rounded Rectangle 6"/>
          <p:cNvSpPr/>
          <p:nvPr/>
        </p:nvSpPr>
        <p:spPr>
          <a:xfrm>
            <a:off x="9196280" y="1638557"/>
            <a:ext cx="2443270" cy="685543"/>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Z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14" name="Left Arrow 13"/>
          <p:cNvSpPr/>
          <p:nvPr/>
        </p:nvSpPr>
        <p:spPr>
          <a:xfrm>
            <a:off x="623392" y="4009688"/>
            <a:ext cx="6329061" cy="120869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omic Sans MS" pitchFamily="66" charset="0"/>
              </a:rPr>
              <a:t>Toplumcu Kültür</a:t>
            </a:r>
            <a:endParaRPr lang="tr-TR" sz="2400" b="1" dirty="0">
              <a:latin typeface="Comic Sans MS" pitchFamily="66" charset="0"/>
            </a:endParaRPr>
          </a:p>
        </p:txBody>
      </p:sp>
      <p:grpSp>
        <p:nvGrpSpPr>
          <p:cNvPr id="12" name="Group 16"/>
          <p:cNvGrpSpPr/>
          <p:nvPr/>
        </p:nvGrpSpPr>
        <p:grpSpPr>
          <a:xfrm>
            <a:off x="7425606" y="4033561"/>
            <a:ext cx="4558125" cy="1153294"/>
            <a:chOff x="6027625" y="260648"/>
            <a:chExt cx="2857530" cy="720080"/>
          </a:xfrm>
        </p:grpSpPr>
        <p:sp>
          <p:nvSpPr>
            <p:cNvPr id="15" name="Right Arrow 14"/>
            <p:cNvSpPr/>
            <p:nvPr/>
          </p:nvSpPr>
          <p:spPr>
            <a:xfrm>
              <a:off x="6027625" y="260648"/>
              <a:ext cx="2857530" cy="72008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dirty="0">
                <a:latin typeface="Comic Sans MS" pitchFamily="66" charset="0"/>
              </a:endParaRPr>
            </a:p>
          </p:txBody>
        </p:sp>
        <p:sp>
          <p:nvSpPr>
            <p:cNvPr id="16" name="Rectangle 15"/>
            <p:cNvSpPr/>
            <p:nvPr/>
          </p:nvSpPr>
          <p:spPr>
            <a:xfrm>
              <a:off x="6758044" y="453795"/>
              <a:ext cx="1469419" cy="461665"/>
            </a:xfrm>
            <a:prstGeom prst="rect">
              <a:avLst/>
            </a:prstGeom>
          </p:spPr>
          <p:txBody>
            <a:bodyPr wrap="none">
              <a:spAutoFit/>
            </a:bodyPr>
            <a:lstStyle/>
            <a:p>
              <a:pPr algn="r"/>
              <a:r>
                <a:rPr lang="tr-TR" sz="2400" b="1" dirty="0">
                  <a:solidFill>
                    <a:schemeClr val="lt1"/>
                  </a:solidFill>
                  <a:latin typeface="Comic Sans MS" pitchFamily="66" charset="0"/>
                </a:rPr>
                <a:t>Bireysel</a:t>
              </a:r>
              <a:r>
                <a:rPr lang="tr-TR" b="1" dirty="0" smtClean="0">
                  <a:latin typeface="Comic Sans MS" pitchFamily="66" charset="0"/>
                </a:rPr>
                <a:t> </a:t>
              </a:r>
              <a:r>
                <a:rPr lang="tr-TR" sz="2400" b="1" dirty="0">
                  <a:solidFill>
                    <a:schemeClr val="lt1"/>
                  </a:solidFill>
                  <a:latin typeface="Comic Sans MS" pitchFamily="66" charset="0"/>
                </a:rPr>
                <a:t>Kültür</a:t>
              </a:r>
            </a:p>
          </p:txBody>
        </p:sp>
      </p:grpSp>
      <p:sp>
        <p:nvSpPr>
          <p:cNvPr id="13" name="Rounded Rectangle 6"/>
          <p:cNvSpPr/>
          <p:nvPr/>
        </p:nvSpPr>
        <p:spPr>
          <a:xfrm>
            <a:off x="10096528" y="3429257"/>
            <a:ext cx="2095472"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err="1" smtClean="0">
                <a:solidFill>
                  <a:schemeClr val="bg1"/>
                </a:solidFill>
                <a:latin typeface="Comic Sans MS" pitchFamily="66" charset="0"/>
              </a:rPr>
              <a:t>Alpha</a:t>
            </a:r>
            <a:r>
              <a:rPr lang="tr-TR" sz="2400" b="1" dirty="0" smtClean="0">
                <a:solidFill>
                  <a:schemeClr val="bg1"/>
                </a:solidFill>
                <a:latin typeface="Comic Sans MS" pitchFamily="66" charset="0"/>
              </a:rPr>
              <a:t> Kuşağı</a:t>
            </a:r>
            <a:endParaRPr lang="en-US" sz="2400" b="1" dirty="0">
              <a:solidFill>
                <a:schemeClr val="bg1"/>
              </a:solidFill>
              <a:latin typeface="Comic Sans MS" pitchFamily="66" charset="0"/>
            </a:endParaRPr>
          </a:p>
        </p:txBody>
      </p:sp>
    </p:spTree>
    <p:extLst>
      <p:ext uri="{BB962C8B-B14F-4D97-AF65-F5344CB8AC3E}">
        <p14:creationId xmlns:p14="http://schemas.microsoft.com/office/powerpoint/2010/main" val="230972814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Kuşaklara hızlı bir bakış</a:t>
            </a:r>
            <a:endParaRPr lang="tr-TR" dirty="0"/>
          </a:p>
        </p:txBody>
      </p:sp>
      <p:graphicFrame>
        <p:nvGraphicFramePr>
          <p:cNvPr id="4" name="3 İçerik Yer Tutucusu"/>
          <p:cNvGraphicFramePr>
            <a:graphicFrameLocks noGrp="1"/>
          </p:cNvGraphicFramePr>
          <p:nvPr>
            <p:ph idx="1"/>
          </p:nvPr>
        </p:nvGraphicFramePr>
        <p:xfrm>
          <a:off x="0" y="1600200"/>
          <a:ext cx="12192000" cy="5596365"/>
        </p:xfrm>
        <a:graphic>
          <a:graphicData uri="http://schemas.openxmlformats.org/drawingml/2006/table">
            <a:tbl>
              <a:tblPr firstRow="1" bandRow="1">
                <a:tableStyleId>{5C22544A-7EE6-4342-B048-85BDC9FD1C3A}</a:tableStyleId>
              </a:tblPr>
              <a:tblGrid>
                <a:gridCol w="2438400"/>
                <a:gridCol w="2647950"/>
                <a:gridCol w="2228850"/>
                <a:gridCol w="2438400"/>
                <a:gridCol w="2438400"/>
              </a:tblGrid>
              <a:tr h="1087821">
                <a:tc>
                  <a:txBody>
                    <a:bodyPr/>
                    <a:lstStyle/>
                    <a:p>
                      <a:r>
                        <a:rPr lang="tr-TR" sz="2600" b="1" dirty="0" smtClean="0"/>
                        <a:t>Sessiz Kuşak</a:t>
                      </a:r>
                      <a:endParaRPr lang="tr-TR" sz="2600" b="1" dirty="0"/>
                    </a:p>
                  </a:txBody>
                  <a:tcPr/>
                </a:tc>
                <a:tc>
                  <a:txBody>
                    <a:bodyPr/>
                    <a:lstStyle/>
                    <a:p>
                      <a:r>
                        <a:rPr lang="tr-TR" sz="2600" b="1" dirty="0" smtClean="0"/>
                        <a:t>Bebek Bombardımanı</a:t>
                      </a:r>
                      <a:r>
                        <a:rPr lang="tr-TR" sz="2600" b="1" baseline="0" dirty="0" smtClean="0"/>
                        <a:t> Kuşağı</a:t>
                      </a:r>
                      <a:endParaRPr lang="tr-TR" sz="2600" b="1" dirty="0"/>
                    </a:p>
                  </a:txBody>
                  <a:tcPr/>
                </a:tc>
                <a:tc>
                  <a:txBody>
                    <a:bodyPr/>
                    <a:lstStyle/>
                    <a:p>
                      <a:r>
                        <a:rPr lang="tr-TR" sz="2600" b="1" dirty="0" smtClean="0"/>
                        <a:t>X Kuşağı</a:t>
                      </a:r>
                      <a:endParaRPr lang="tr-TR" sz="2600" b="1" dirty="0"/>
                    </a:p>
                  </a:txBody>
                  <a:tcPr/>
                </a:tc>
                <a:tc>
                  <a:txBody>
                    <a:bodyPr/>
                    <a:lstStyle/>
                    <a:p>
                      <a:r>
                        <a:rPr lang="tr-TR" sz="2600" b="1" dirty="0" smtClean="0"/>
                        <a:t>Y Kuşağı</a:t>
                      </a:r>
                      <a:endParaRPr lang="tr-TR" sz="2600" b="1" dirty="0"/>
                    </a:p>
                  </a:txBody>
                  <a:tcPr/>
                </a:tc>
                <a:tc>
                  <a:txBody>
                    <a:bodyPr/>
                    <a:lstStyle/>
                    <a:p>
                      <a:r>
                        <a:rPr lang="tr-TR" sz="2600" b="1" dirty="0" smtClean="0"/>
                        <a:t>Z Kuşağı</a:t>
                      </a:r>
                      <a:endParaRPr lang="tr-TR" sz="2600" b="1" dirty="0"/>
                    </a:p>
                  </a:txBody>
                  <a:tcPr/>
                </a:tc>
              </a:tr>
              <a:tr h="1042495">
                <a:tc>
                  <a:txBody>
                    <a:bodyPr/>
                    <a:lstStyle/>
                    <a:p>
                      <a:r>
                        <a:rPr lang="tr-TR" sz="2400" b="1" dirty="0" smtClean="0"/>
                        <a:t>Savaşın çocukları</a:t>
                      </a:r>
                      <a:endParaRPr lang="tr-TR" sz="2400" b="1" dirty="0"/>
                    </a:p>
                  </a:txBody>
                  <a:tcPr/>
                </a:tc>
                <a:tc>
                  <a:txBody>
                    <a:bodyPr/>
                    <a:lstStyle/>
                    <a:p>
                      <a:r>
                        <a:rPr lang="tr-TR" sz="2400" b="1" dirty="0" smtClean="0"/>
                        <a:t>Sandviç kuşak</a:t>
                      </a:r>
                      <a:endParaRPr lang="tr-TR" sz="2400" b="1" dirty="0"/>
                    </a:p>
                  </a:txBody>
                  <a:tcPr/>
                </a:tc>
                <a:tc>
                  <a:txBody>
                    <a:bodyPr/>
                    <a:lstStyle/>
                    <a:p>
                      <a:r>
                        <a:rPr lang="tr-TR" sz="2400" b="1" dirty="0" smtClean="0"/>
                        <a:t>Boynunda anahtarı olan kuşak</a:t>
                      </a:r>
                      <a:endParaRPr lang="tr-TR" sz="2400" b="1" dirty="0"/>
                    </a:p>
                  </a:txBody>
                  <a:tcPr/>
                </a:tc>
                <a:tc>
                  <a:txBody>
                    <a:bodyPr/>
                    <a:lstStyle/>
                    <a:p>
                      <a:r>
                        <a:rPr lang="tr-TR" sz="2400" b="1" dirty="0" smtClean="0"/>
                        <a:t>“Hadi” kuşağı</a:t>
                      </a:r>
                      <a:endParaRPr lang="tr-TR" sz="2400" b="1" dirty="0"/>
                    </a:p>
                  </a:txBody>
                  <a:tcPr/>
                </a:tc>
                <a:tc>
                  <a:txBody>
                    <a:bodyPr/>
                    <a:lstStyle/>
                    <a:p>
                      <a:r>
                        <a:rPr lang="tr-TR" sz="2400" b="1" dirty="0" smtClean="0"/>
                        <a:t>Uyum kuşağı</a:t>
                      </a:r>
                      <a:endParaRPr lang="tr-TR" sz="2400" b="1" dirty="0"/>
                    </a:p>
                  </a:txBody>
                  <a:tcPr/>
                </a:tc>
              </a:tr>
              <a:tr h="1042495">
                <a:tc>
                  <a:txBody>
                    <a:bodyPr/>
                    <a:lstStyle/>
                    <a:p>
                      <a:r>
                        <a:rPr lang="tr-TR" sz="2400" b="1" dirty="0" smtClean="0"/>
                        <a:t>İki dünya savaşı arası </a:t>
                      </a:r>
                      <a:endParaRPr lang="tr-TR" sz="2400" b="1" dirty="0"/>
                    </a:p>
                  </a:txBody>
                  <a:tcPr/>
                </a:tc>
                <a:tc>
                  <a:txBody>
                    <a:bodyPr/>
                    <a:lstStyle/>
                    <a:p>
                      <a:r>
                        <a:rPr lang="tr-TR" sz="2400" b="1" dirty="0" smtClean="0"/>
                        <a:t>Doğrucu, katı</a:t>
                      </a:r>
                      <a:endParaRPr lang="tr-TR" sz="2400" b="1" dirty="0"/>
                    </a:p>
                  </a:txBody>
                  <a:tcPr/>
                </a:tc>
                <a:tc>
                  <a:txBody>
                    <a:bodyPr/>
                    <a:lstStyle/>
                    <a:p>
                      <a:r>
                        <a:rPr lang="tr-TR" sz="2400" b="1" dirty="0" smtClean="0"/>
                        <a:t>Pragmatik,</a:t>
                      </a:r>
                      <a:r>
                        <a:rPr lang="tr-TR" sz="2400" b="1" baseline="0" dirty="0" smtClean="0"/>
                        <a:t> tedbirli</a:t>
                      </a:r>
                      <a:endParaRPr lang="tr-TR" sz="2400" b="1" dirty="0"/>
                    </a:p>
                  </a:txBody>
                  <a:tcPr/>
                </a:tc>
                <a:tc>
                  <a:txBody>
                    <a:bodyPr/>
                    <a:lstStyle/>
                    <a:p>
                      <a:r>
                        <a:rPr lang="tr-TR" sz="2400" b="1" dirty="0" smtClean="0"/>
                        <a:t>Coşkulu, arkadaşça</a:t>
                      </a:r>
                      <a:endParaRPr lang="tr-TR" sz="2400" b="1" dirty="0"/>
                    </a:p>
                  </a:txBody>
                  <a:tcPr/>
                </a:tc>
                <a:tc>
                  <a:txBody>
                    <a:bodyPr/>
                    <a:lstStyle/>
                    <a:p>
                      <a:r>
                        <a:rPr lang="tr-TR" sz="2400" b="1" dirty="0" smtClean="0"/>
                        <a:t>Sürece odaklı, çoğulcu</a:t>
                      </a:r>
                      <a:endParaRPr lang="tr-TR" sz="2400" b="1" dirty="0"/>
                    </a:p>
                  </a:txBody>
                  <a:tcPr/>
                </a:tc>
              </a:tr>
              <a:tr h="1042495">
                <a:tc>
                  <a:txBody>
                    <a:bodyPr/>
                    <a:lstStyle/>
                    <a:p>
                      <a:r>
                        <a:rPr lang="tr-TR" sz="2400" b="1" dirty="0" smtClean="0"/>
                        <a:t>İçedönük,</a:t>
                      </a:r>
                      <a:r>
                        <a:rPr lang="tr-TR" sz="2400" b="1" baseline="0" dirty="0" smtClean="0"/>
                        <a:t> duygusal</a:t>
                      </a:r>
                      <a:endParaRPr lang="tr-TR" sz="2400" b="1" dirty="0"/>
                    </a:p>
                  </a:txBody>
                  <a:tcPr/>
                </a:tc>
                <a:tc>
                  <a:txBody>
                    <a:bodyPr/>
                    <a:lstStyle/>
                    <a:p>
                      <a:r>
                        <a:rPr lang="tr-TR" sz="2400" b="1" dirty="0" smtClean="0"/>
                        <a:t>Hikayeci</a:t>
                      </a:r>
                      <a:endParaRPr lang="tr-TR" sz="2400" b="1" dirty="0"/>
                    </a:p>
                  </a:txBody>
                  <a:tcPr/>
                </a:tc>
                <a:tc>
                  <a:txBody>
                    <a:bodyPr/>
                    <a:lstStyle/>
                    <a:p>
                      <a:r>
                        <a:rPr lang="tr-TR" sz="2400" b="1" dirty="0" smtClean="0"/>
                        <a:t>Sonuç</a:t>
                      </a:r>
                      <a:r>
                        <a:rPr lang="tr-TR" sz="2400" b="1" baseline="0" dirty="0" smtClean="0"/>
                        <a:t> odaklı</a:t>
                      </a:r>
                      <a:endParaRPr lang="tr-TR" sz="2400" b="1" dirty="0"/>
                    </a:p>
                  </a:txBody>
                  <a:tcPr/>
                </a:tc>
                <a:tc>
                  <a:txBody>
                    <a:bodyPr/>
                    <a:lstStyle/>
                    <a:p>
                      <a:r>
                        <a:rPr lang="tr-TR" sz="2400" b="1" dirty="0" smtClean="0"/>
                        <a:t>sorgulayıcı</a:t>
                      </a:r>
                      <a:endParaRPr lang="tr-TR" sz="2400" b="1" dirty="0"/>
                    </a:p>
                  </a:txBody>
                  <a:tcPr/>
                </a:tc>
                <a:tc>
                  <a:txBody>
                    <a:bodyPr/>
                    <a:lstStyle/>
                    <a:p>
                      <a:r>
                        <a:rPr lang="tr-TR" sz="2400" b="1" dirty="0" smtClean="0"/>
                        <a:t>empati</a:t>
                      </a:r>
                      <a:endParaRPr lang="tr-TR" sz="2400" b="1" dirty="0"/>
                    </a:p>
                  </a:txBody>
                  <a:tcPr/>
                </a:tc>
              </a:tr>
              <a:tr h="1042495">
                <a:tc>
                  <a:txBody>
                    <a:bodyPr/>
                    <a:lstStyle/>
                    <a:p>
                      <a:r>
                        <a:rPr lang="tr-TR" sz="2400" b="1" dirty="0" smtClean="0"/>
                        <a:t>istikrarlı</a:t>
                      </a:r>
                      <a:endParaRPr lang="tr-TR" sz="2400" b="1" dirty="0"/>
                    </a:p>
                  </a:txBody>
                  <a:tcPr/>
                </a:tc>
                <a:tc>
                  <a:txBody>
                    <a:bodyPr/>
                    <a:lstStyle/>
                    <a:p>
                      <a:r>
                        <a:rPr lang="tr-TR" sz="2400" b="1" dirty="0" smtClean="0"/>
                        <a:t>Anonim</a:t>
                      </a:r>
                      <a:endParaRPr lang="tr-TR" sz="2400" b="1" dirty="0"/>
                    </a:p>
                  </a:txBody>
                  <a:tcPr/>
                </a:tc>
                <a:tc>
                  <a:txBody>
                    <a:bodyPr/>
                    <a:lstStyle/>
                    <a:p>
                      <a:r>
                        <a:rPr lang="tr-TR" sz="2400" b="1" dirty="0" smtClean="0"/>
                        <a:t>“Ayakta kal”</a:t>
                      </a:r>
                      <a:endParaRPr lang="tr-TR" sz="2400" b="1" dirty="0"/>
                    </a:p>
                  </a:txBody>
                  <a:tcPr/>
                </a:tc>
                <a:tc>
                  <a:txBody>
                    <a:bodyPr/>
                    <a:lstStyle/>
                    <a:p>
                      <a:r>
                        <a:rPr lang="tr-TR" sz="2400" b="1" dirty="0" smtClean="0"/>
                        <a:t>Kendine</a:t>
                      </a:r>
                      <a:r>
                        <a:rPr lang="tr-TR" sz="2400" b="1" baseline="0" dirty="0" smtClean="0"/>
                        <a:t> sadık</a:t>
                      </a:r>
                      <a:endParaRPr lang="tr-TR" sz="2400" b="1" dirty="0"/>
                    </a:p>
                  </a:txBody>
                  <a:tcPr/>
                </a:tc>
                <a:tc>
                  <a:txBody>
                    <a:bodyPr/>
                    <a:lstStyle/>
                    <a:p>
                      <a:r>
                        <a:rPr lang="tr-TR" sz="2400" b="1" dirty="0" smtClean="0"/>
                        <a:t>İfade edebilme becerisi</a:t>
                      </a:r>
                      <a:endParaRPr lang="tr-TR" sz="2400" b="1" dirty="0"/>
                    </a:p>
                  </a:txBody>
                  <a:tcPr/>
                </a:tc>
              </a:tr>
            </a:tbl>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f03460539">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5820255_TF03460539" id="{AF05B608-5283-4B01-9CB4-3E79A294E0ED}" vid="{672471F3-F9D7-4DFE-9B19-9E2B38B09A8F}"/>
    </a:ext>
  </a:extLst>
</a:theme>
</file>

<file path=ppt/theme/theme2.xml><?xml version="1.0" encoding="utf-8"?>
<a:theme xmlns:a="http://schemas.openxmlformats.org/drawingml/2006/main" name="Ofis Teması">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C00173-F37E-4050-8DE8-BC47ABAD65CD}">
  <ds:schemaRefs>
    <ds:schemaRef ds:uri="http://www.w3.org/XML/1998/namespace"/>
    <ds:schemaRef ds:uri="40262f94-9f35-4ac3-9a90-690165a166b7"/>
    <ds:schemaRef ds:uri="http://purl.org/dc/dcmitype/"/>
    <ds:schemaRef ds:uri="http://schemas.microsoft.com/office/2006/metadata/properties"/>
    <ds:schemaRef ds:uri="a4f35948-e619-41b3-aa29-22878b09cfd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1E7C4BA-6C5A-407B-9BF5-DF1D21834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Çerçeve</Template>
  <TotalTime>1153</TotalTime>
  <Words>1088</Words>
  <Application>Microsoft Office PowerPoint</Application>
  <PresentationFormat>Geniş ekran</PresentationFormat>
  <Paragraphs>211</Paragraphs>
  <Slides>29</Slides>
  <Notes>12</Notes>
  <HiddenSlides>0</HiddenSlides>
  <MMClips>2</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vt:lpstr>
      <vt:lpstr>Comic Sans MS</vt:lpstr>
      <vt:lpstr>Palatino Linotype</vt:lpstr>
      <vt:lpstr>Times New Roman</vt:lpstr>
      <vt:lpstr>Wingdings</vt:lpstr>
      <vt:lpstr>Wingdings 2</vt:lpstr>
      <vt:lpstr>tf03460539</vt:lpstr>
      <vt:lpstr>Bu çocuklar hangi çağdan?</vt:lpstr>
      <vt:lpstr>Mübeccel (Sessiz Kuşak 1925-1945)</vt:lpstr>
      <vt:lpstr>Handan (Bebek Bombardırmanı 1946-1964) </vt:lpstr>
      <vt:lpstr>Zeynep (X Kuşağı 1965-1979) </vt:lpstr>
      <vt:lpstr>Cem (Y Kuşağı 1980-1999) </vt:lpstr>
      <vt:lpstr>Muratcan (Z Kuşağı 2000-)</vt:lpstr>
      <vt:lpstr>Rüzgar (Alpha Kuşağı 2010-2025)</vt:lpstr>
      <vt:lpstr>PowerPoint Sunusu</vt:lpstr>
      <vt:lpstr>Kuşaklara hızlı bir bakış</vt:lpstr>
      <vt:lpstr>İletişim Araçlarının Yayılma Hızı ve Kuşaklar</vt:lpstr>
      <vt:lpstr>DEĞİŞEN İLETİŞİM VE EBEVEYNLİK…</vt:lpstr>
      <vt:lpstr>PowerPoint Sunusu</vt:lpstr>
      <vt:lpstr>PowerPoint Sunusu</vt:lpstr>
      <vt:lpstr>PowerPoint Sunusu</vt:lpstr>
      <vt:lpstr>Y ve Z kuşağı arasındaki farklılıklar</vt:lpstr>
      <vt:lpstr>Hibrit İnsan?</vt:lpstr>
      <vt:lpstr>Z Kuşağı ve Hibrit İnsan</vt:lpstr>
      <vt:lpstr>Z Kuşağı ve Hibrit İnsan</vt:lpstr>
      <vt:lpstr>Z kuşağı neden bizi zorluyor?</vt:lpstr>
      <vt:lpstr>PowerPoint Sunusu</vt:lpstr>
      <vt:lpstr>Z kuşağının sahip olmadıkları…</vt:lpstr>
      <vt:lpstr>Çocukların neye ihtiyacı var?</vt:lpstr>
      <vt:lpstr>Hangi kuşağı tanımlıyor?</vt:lpstr>
      <vt:lpstr>KUŞAKLARA GÖRE BAŞARI TANIMI</vt:lpstr>
      <vt:lpstr>Bebek bombardımanı ve X Kuşağına göre başarı tanımı…</vt:lpstr>
      <vt:lpstr>Başarı tanımı para/güç/etki olanların en çok tükettiği ürün nedir?</vt:lpstr>
      <vt:lpstr>Z kuşağına göre başarı tanımı…</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 çocuklar hangi çağdan?</dc:title>
  <dc:creator>Win7</dc:creator>
  <cp:lastModifiedBy>Microsoft hesabı</cp:lastModifiedBy>
  <cp:revision>49</cp:revision>
  <cp:lastPrinted>2018-09-04T10:05:57Z</cp:lastPrinted>
  <dcterms:created xsi:type="dcterms:W3CDTF">2018-08-28T07:22:40Z</dcterms:created>
  <dcterms:modified xsi:type="dcterms:W3CDTF">2024-05-09T09:49:56Z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